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Medium" panose="00000600000000000000" pitchFamily="2"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g1f43dcb298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Sunday, April 16 at 10:45AM - 12:00PM</a:t>
            </a:r>
            <a:endParaRPr/>
          </a:p>
          <a:p>
            <a:pPr marL="0" lvl="0" indent="0" algn="l" rtl="0">
              <a:spcBef>
                <a:spcPts val="0"/>
              </a:spcBef>
              <a:spcAft>
                <a:spcPts val="0"/>
              </a:spcAft>
              <a:buNone/>
            </a:pPr>
            <a:endParaRPr/>
          </a:p>
        </p:txBody>
      </p:sp>
      <p:sp>
        <p:nvSpPr>
          <p:cNvPr id="28" name="Google Shape;28;g1f43dcb298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045183e17c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045183e17c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750"/>
              </a:spcBef>
              <a:spcAft>
                <a:spcPts val="0"/>
              </a:spcAft>
              <a:buNone/>
            </a:pPr>
            <a:r>
              <a:rPr lang="en-US" b="1"/>
              <a:t>Regina</a:t>
            </a:r>
            <a:r>
              <a:rPr lang="en-US"/>
              <a:t>: After we had begun to implement a stewardship strategy including building our internal culture of philanthropy, we then began developing our annual giving &amp; communications strategy,  looking at what does leadership &amp; major giving look like for DJC, and building a sustaining giving program.</a:t>
            </a:r>
            <a:endParaRPr b="1" i="1"/>
          </a:p>
        </p:txBody>
      </p:sp>
      <p:sp>
        <p:nvSpPr>
          <p:cNvPr id="97" name="Google Shape;97;g2045183e17c_0_2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16b801bd34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16b801bd34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Lejla:</a:t>
            </a:r>
            <a:r>
              <a:rPr lang="en-US"/>
              <a:t> For our annual giving comms strategy, a great segment of these new donors were individuals who saw the police repression that was happening on the streets and they wanted to help–they didn’t want to sit on the sidelines. We used community centric fundraising principles to make sure our messaging during this time (and moving forward) didn’t reinforce notions of saviourism or tokenism, and instead communicated how gifts in solidarity with our struggle helped us build a new world where everyone had greater access to true safety. </a:t>
            </a:r>
            <a:endParaRPr/>
          </a:p>
          <a:p>
            <a:pPr marL="0" lvl="0" indent="0" algn="l" rtl="0">
              <a:spcBef>
                <a:spcPts val="0"/>
              </a:spcBef>
              <a:spcAft>
                <a:spcPts val="0"/>
              </a:spcAft>
              <a:buClr>
                <a:schemeClr val="dk1"/>
              </a:buClr>
              <a:buSzPts val="1100"/>
              <a:buFont typeface="Arial"/>
              <a:buNone/>
            </a:pPr>
            <a:endParaRPr>
              <a:highlight>
                <a:srgbClr val="FFFF00"/>
              </a:highlight>
            </a:endParaRPr>
          </a:p>
          <a:p>
            <a:pPr marL="457200" lvl="0" indent="-279400" algn="l" rtl="0">
              <a:lnSpc>
                <a:spcPct val="115000"/>
              </a:lnSpc>
              <a:spcBef>
                <a:spcPts val="1200"/>
              </a:spcBef>
              <a:spcAft>
                <a:spcPts val="0"/>
              </a:spcAft>
              <a:buClr>
                <a:schemeClr val="dk1"/>
              </a:buClr>
              <a:buSzPts val="800"/>
              <a:buChar char="-"/>
            </a:pPr>
            <a:r>
              <a:rPr lang="en-US" sz="800">
                <a:highlight>
                  <a:srgbClr val="FFFF00"/>
                </a:highlight>
              </a:rPr>
              <a:t>Lejla to make CCF part more explicitly connected to racial justice</a:t>
            </a:r>
            <a:endParaRPr>
              <a:highlight>
                <a:srgbClr val="FFFF00"/>
              </a:highlight>
            </a:endParaRPr>
          </a:p>
        </p:txBody>
      </p:sp>
      <p:sp>
        <p:nvSpPr>
          <p:cNvPr id="105" name="Google Shape;105;g216b801bd34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16b801bd34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16b801bd34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Lejla:</a:t>
            </a:r>
            <a:r>
              <a:rPr lang="en-US"/>
              <a:t> Our strategy that year focused on setting in place a bi-monthly stewardship newsletter cadence that communicated impact updates, gratitude, and shared engagement opportunities when possible. </a:t>
            </a:r>
            <a:endParaRPr/>
          </a:p>
          <a:p>
            <a:pPr marL="0" lvl="0" indent="0" algn="l" rtl="0">
              <a:spcBef>
                <a:spcPts val="0"/>
              </a:spcBef>
              <a:spcAft>
                <a:spcPts val="0"/>
              </a:spcAft>
              <a:buNone/>
            </a:pPr>
            <a:endParaRPr/>
          </a:p>
          <a:p>
            <a:pPr marL="0" lvl="0" indent="0" algn="l" rtl="0">
              <a:spcBef>
                <a:spcPts val="0"/>
              </a:spcBef>
              <a:spcAft>
                <a:spcPts val="0"/>
              </a:spcAft>
              <a:buNone/>
            </a:pPr>
            <a:r>
              <a:rPr lang="en-US"/>
              <a:t>We then began working on our sustaining giving strategy. Of the large donor acquisition we had in 2020, 490 of them had actually signed up to become sustaining donors which means they were still crisis donors in that they responded to the crisis through their philanthropy, but they already understood that the organization would need to organize beyond the crisis and sort of pioneered this trajectory of deeper investment that we were hoping to replicate with the rest of our one time donors. We knew that starting our heaviest investment with this group of engaged donors would not only increase our connection to them, </a:t>
            </a:r>
            <a:r>
              <a:rPr lang="en-US">
                <a:highlight>
                  <a:srgbClr val="FFF2CC"/>
                </a:highlight>
              </a:rPr>
              <a:t>but could also help build momentum to continue to further engage with those one-time crisis donors. </a:t>
            </a:r>
            <a:endParaRPr>
              <a:highlight>
                <a:srgbClr val="FFF2CC"/>
              </a:highlight>
            </a:endParaRPr>
          </a:p>
          <a:p>
            <a:pPr marL="0" lvl="0" indent="0" algn="l" rtl="0">
              <a:spcBef>
                <a:spcPts val="0"/>
              </a:spcBef>
              <a:spcAft>
                <a:spcPts val="0"/>
              </a:spcAft>
              <a:buNone/>
            </a:pPr>
            <a:endParaRPr/>
          </a:p>
          <a:p>
            <a:pPr marL="0" lvl="0" indent="0" algn="l" rtl="0">
              <a:spcBef>
                <a:spcPts val="0"/>
              </a:spcBef>
              <a:spcAft>
                <a:spcPts val="0"/>
              </a:spcAft>
              <a:buNone/>
            </a:pPr>
            <a:r>
              <a:rPr lang="en-US" b="1" i="1"/>
              <a:t>(Internal note for team: If we’re asked, half–or 250–of those who signed up for sustaining giving in the summer of 2020 still have active plans).</a:t>
            </a:r>
            <a:endParaRPr/>
          </a:p>
        </p:txBody>
      </p:sp>
      <p:sp>
        <p:nvSpPr>
          <p:cNvPr id="115" name="Google Shape;115;g216b801bd34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045183e17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045183e17c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Lejla:</a:t>
            </a:r>
            <a:r>
              <a:rPr lang="en-US"/>
              <a:t> So our first step in doing this was establishing an identity for the sustaining giving program because we wanted our sustaining donors to truly feel as though they were part of a community–a special group of highly committed members of our movement, because that’s exactly what they are!</a:t>
            </a:r>
            <a:endParaRPr>
              <a:highlight>
                <a:srgbClr val="FFF2CC"/>
              </a:highlight>
            </a:endParaRPr>
          </a:p>
          <a:p>
            <a:pPr marL="0" lvl="0" indent="0" algn="l" rtl="0">
              <a:spcBef>
                <a:spcPts val="0"/>
              </a:spcBef>
              <a:spcAft>
                <a:spcPts val="0"/>
              </a:spcAft>
              <a:buNone/>
            </a:pPr>
            <a:endParaRPr/>
          </a:p>
          <a:p>
            <a:pPr marL="0" lvl="0" indent="0" algn="l" rtl="0">
              <a:spcBef>
                <a:spcPts val="0"/>
              </a:spcBef>
              <a:spcAft>
                <a:spcPts val="0"/>
              </a:spcAft>
              <a:buNone/>
            </a:pPr>
            <a:r>
              <a:rPr lang="en-US"/>
              <a:t>A unique identity for the program required a list of things, including a name that felt personal to our work and communicated the specific impact sustaining grassroots support makes possible. Deciding on the name was another great opportunity to deepen staff engagement and continue building a culture of philanthropy, so we held a brainstorming session with staff and invited them to vote on their favorite ideas. We ended up calling our program DJC’s Freedom Dream Sustainers</a:t>
            </a:r>
            <a:r>
              <a:rPr lang="en-US">
                <a:solidFill>
                  <a:srgbClr val="202124"/>
                </a:solidFill>
                <a:highlight>
                  <a:srgbClr val="FFFFFF"/>
                </a:highlight>
              </a:rPr>
              <a:t> with the tagline: Ongoing support from folks like you allows us to spend less time fundraising and more time going after our wildest freedom dreams, knowing that we have a solid base of community supporters in our corner.</a:t>
            </a:r>
            <a:endParaRPr>
              <a:solidFill>
                <a:srgbClr val="202124"/>
              </a:solidFill>
              <a:highlight>
                <a:srgbClr val="FFFFFF"/>
              </a:highlight>
            </a:endParaRPr>
          </a:p>
          <a:p>
            <a:pPr marL="0" lvl="0" indent="0" algn="l" rtl="0">
              <a:spcBef>
                <a:spcPts val="0"/>
              </a:spcBef>
              <a:spcAft>
                <a:spcPts val="0"/>
              </a:spcAft>
              <a:buNone/>
            </a:pPr>
            <a:endParaRPr sz="10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r>
              <a:rPr lang="en-US"/>
              <a:t> Our logo is meant to evoke the same sentiment–the bird in our logo features the same colors and almost looks like our organizational logo is taking flight. Lastly, we focused on identifying program offerings that were rooted in engagement and brought our donors closer to our mission and into our movement.</a:t>
            </a:r>
            <a:endParaRPr/>
          </a:p>
        </p:txBody>
      </p:sp>
      <p:sp>
        <p:nvSpPr>
          <p:cNvPr id="123" name="Google Shape;123;g2045183e17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16b801bd3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16b801bd3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Lejla:</a:t>
            </a:r>
            <a:r>
              <a:rPr lang="en-US"/>
              <a:t> So opportunities to learn more about the impacts of mass incarceration, including trainings and artistic experiences organized by our community partners. Discounted entry at fundraising events that also functioned as ways to meet our team and get a firsthand look at our work. First dibs on volunteer service opportunities, so on and so forth.</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As you can probably tell, we weren’t taking for granted that even our sustaining donors came on in the midst of a crisis and that we needed to convert them to mission donors as well.</a:t>
            </a:r>
            <a:endParaRPr>
              <a:highlight>
                <a:srgbClr val="FFF2CC"/>
              </a:highlight>
            </a:endParaRPr>
          </a:p>
          <a:p>
            <a:pPr marL="0" lvl="0" indent="0" algn="l" rtl="0">
              <a:spcBef>
                <a:spcPts val="0"/>
              </a:spcBef>
              <a:spcAft>
                <a:spcPts val="0"/>
              </a:spcAft>
              <a:buNone/>
            </a:pPr>
            <a:endParaRPr/>
          </a:p>
        </p:txBody>
      </p:sp>
      <p:sp>
        <p:nvSpPr>
          <p:cNvPr id="134" name="Google Shape;134;g216b801bd3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045183e17c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045183e17c_0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Lejla:</a:t>
            </a:r>
            <a:r>
              <a:rPr lang="en-US"/>
              <a:t> When it came time to announce the program, as an extra bit of stewardship, we honored our existing sustainers as our “founding members” since they already had active giving plans.</a:t>
            </a:r>
            <a:endParaRPr/>
          </a:p>
          <a:p>
            <a:pPr marL="0" lvl="0" indent="0" algn="l" rtl="0">
              <a:spcBef>
                <a:spcPts val="0"/>
              </a:spcBef>
              <a:spcAft>
                <a:spcPts val="0"/>
              </a:spcAft>
              <a:buNone/>
            </a:pPr>
            <a:endParaRPr/>
          </a:p>
          <a:p>
            <a:pPr marL="0" lvl="0" indent="0" algn="l" rtl="0">
              <a:spcBef>
                <a:spcPts val="0"/>
              </a:spcBef>
              <a:spcAft>
                <a:spcPts val="0"/>
              </a:spcAft>
              <a:buNone/>
            </a:pPr>
            <a:r>
              <a:rPr lang="en-US"/>
              <a:t>Our ED recorded a welcome video that would would serve as the kickoff to a larger welcome email series, officially launching the program and giving donors a chance to hear directly from the ED on the importance of their giving. The email series also included an impact story and a survey in the final week, giving us a chance to learn more about the donors’ interests and engagement preferences. It concluded with a mailed welcome package that included a copy of our impact report.</a:t>
            </a:r>
            <a:endParaRPr/>
          </a:p>
          <a:p>
            <a:pPr marL="0" lvl="0" indent="0" algn="l" rtl="0">
              <a:spcBef>
                <a:spcPts val="0"/>
              </a:spcBef>
              <a:spcAft>
                <a:spcPts val="0"/>
              </a:spcAft>
              <a:buNone/>
            </a:pPr>
            <a:endParaRPr/>
          </a:p>
          <a:p>
            <a:pPr marL="0" lvl="0" indent="0" algn="l" rtl="0">
              <a:spcBef>
                <a:spcPts val="0"/>
              </a:spcBef>
              <a:spcAft>
                <a:spcPts val="0"/>
              </a:spcAft>
              <a:buNone/>
            </a:pPr>
            <a:r>
              <a:rPr lang="en-US"/>
              <a:t>Any new sustaining donors now also go through this same stewardship plan, but for our founding members, it was really a point of celebration and excitement around the launch of the program.</a:t>
            </a:r>
            <a:endParaRPr/>
          </a:p>
          <a:p>
            <a:pPr marL="0" lvl="0" indent="0" algn="l" rtl="0">
              <a:spcBef>
                <a:spcPts val="0"/>
              </a:spcBef>
              <a:spcAft>
                <a:spcPts val="0"/>
              </a:spcAft>
              <a:buNone/>
            </a:pPr>
            <a:endParaRPr/>
          </a:p>
        </p:txBody>
      </p:sp>
      <p:sp>
        <p:nvSpPr>
          <p:cNvPr id="142" name="Google Shape;142;g2045183e17c_0_3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045183e17c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045183e17c_0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Lejla:</a:t>
            </a:r>
            <a:r>
              <a:rPr lang="en-US"/>
              <a:t> Lastly, we spent time ensuring the program was visible and prominent to build up its familiarity within our network. This included building a custom webpage for the program, featuring it on our social media channels–most prominently Instagram, and having each member of our staff include a call to action to join the program in their email signatures. We also began extending personal solicitations/invitations and growing our outreach. This was all in preparation for what would come next…</a:t>
            </a:r>
            <a:endParaRPr/>
          </a:p>
          <a:p>
            <a:pPr marL="0" lvl="0" indent="0" algn="l" rtl="0">
              <a:spcBef>
                <a:spcPts val="0"/>
              </a:spcBef>
              <a:spcAft>
                <a:spcPts val="0"/>
              </a:spcAft>
              <a:buNone/>
            </a:pPr>
            <a:endParaRPr/>
          </a:p>
        </p:txBody>
      </p:sp>
      <p:sp>
        <p:nvSpPr>
          <p:cNvPr id="152" name="Google Shape;152;g2045183e17c_0_3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045183e17c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045183e17c_0_3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Lejla:</a:t>
            </a:r>
            <a:r>
              <a:rPr lang="en-US"/>
              <a:t> A membership drive. Now, aside from the need to convert even our crisis sustaining donors into true mission donors, the big reason we’ve dedicated such a large chunk of our presentation to our sustaining giving program is because leveraging the identity and visibility of the program through a membership drive was our #1 most successful tactic in winning back those lapsed crisis donors.</a:t>
            </a:r>
            <a:endParaRPr/>
          </a:p>
        </p:txBody>
      </p:sp>
      <p:sp>
        <p:nvSpPr>
          <p:cNvPr id="160" name="Google Shape;160;g2045183e17c_0_3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16b801bd34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16b801bd34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Douglas:</a:t>
            </a:r>
            <a:r>
              <a:rPr lang="en-US"/>
              <a:t> Going into the membership drive, we had very different expectations. Our prediction, as data would show, was that:</a:t>
            </a:r>
            <a:endParaRPr/>
          </a:p>
          <a:p>
            <a:pPr marL="457200" lvl="0" indent="-317500" algn="l" rtl="0">
              <a:spcBef>
                <a:spcPts val="0"/>
              </a:spcBef>
              <a:spcAft>
                <a:spcPts val="0"/>
              </a:spcAft>
              <a:buSzPts val="1400"/>
              <a:buChar char="-"/>
            </a:pPr>
            <a:r>
              <a:rPr lang="en-US"/>
              <a:t> The likelihood of acquiring a brand-new donor from a general list is below 2%.</a:t>
            </a:r>
            <a:endParaRPr/>
          </a:p>
          <a:p>
            <a:pPr marL="457200" lvl="0" indent="-317500" algn="l" rtl="0">
              <a:spcBef>
                <a:spcPts val="0"/>
              </a:spcBef>
              <a:spcAft>
                <a:spcPts val="0"/>
              </a:spcAft>
              <a:buSzPts val="1400"/>
              <a:buChar char="-"/>
            </a:pPr>
            <a:r>
              <a:rPr lang="en-US"/>
              <a:t> The likelihood of recapturing a lapsed donor who didn’t give at all last year is lower, around 20%</a:t>
            </a:r>
            <a:endParaRPr/>
          </a:p>
          <a:p>
            <a:pPr marL="457200" lvl="0" indent="-317500" algn="l" rtl="0">
              <a:spcBef>
                <a:spcPts val="0"/>
              </a:spcBef>
              <a:spcAft>
                <a:spcPts val="0"/>
              </a:spcAft>
              <a:buSzPts val="1400"/>
              <a:buChar char="-"/>
            </a:pPr>
            <a:r>
              <a:rPr lang="en-US"/>
              <a:t>And the likelihood of year-over-year retention for renewals–donors we’re asking to renew their giving–is around 40%.</a:t>
            </a:r>
            <a:endParaRPr/>
          </a:p>
          <a:p>
            <a:pPr marL="0" lvl="0" indent="0" algn="l" rtl="0">
              <a:spcBef>
                <a:spcPts val="0"/>
              </a:spcBef>
              <a:spcAft>
                <a:spcPts val="0"/>
              </a:spcAft>
              <a:buNone/>
            </a:pPr>
            <a:endParaRPr/>
          </a:p>
          <a:p>
            <a:pPr marL="0" lvl="0" indent="0" algn="l" rtl="0">
              <a:spcBef>
                <a:spcPts val="0"/>
              </a:spcBef>
              <a:spcAft>
                <a:spcPts val="0"/>
              </a:spcAft>
              <a:buNone/>
            </a:pPr>
            <a:r>
              <a:rPr lang="en-US"/>
              <a:t>As a result, we dedicated most of our energy into the renewal group–donors who had already given that year or made a gift in the last year. Not only did they receive our e-solicitations, but they also received phone calls, in some cases letters and even a copy of our impact report. For our recaptures, our lapsed crisis donors, we didn’t invest as heavily and primarily targeted them through email and social media.</a:t>
            </a:r>
            <a:endParaRPr/>
          </a:p>
          <a:p>
            <a:pPr marL="0" lvl="0" indent="0" algn="l" rtl="0">
              <a:spcBef>
                <a:spcPts val="0"/>
              </a:spcBef>
              <a:spcAft>
                <a:spcPts val="0"/>
              </a:spcAft>
              <a:buNone/>
            </a:pPr>
            <a:endParaRPr/>
          </a:p>
          <a:p>
            <a:pPr marL="0" lvl="0" indent="0" algn="l" rtl="0">
              <a:spcBef>
                <a:spcPts val="0"/>
              </a:spcBef>
              <a:spcAft>
                <a:spcPts val="0"/>
              </a:spcAft>
              <a:buNone/>
            </a:pPr>
            <a:r>
              <a:rPr lang="en-US">
                <a:highlight>
                  <a:srgbClr val="FFF2CC"/>
                </a:highlight>
              </a:rPr>
              <a:t>Confirm with RS &amp; DFMIII that an annual campaign pyramid makes sense to include here.</a:t>
            </a:r>
            <a:endParaRPr>
              <a:highlight>
                <a:srgbClr val="FFF2CC"/>
              </a:highlight>
            </a:endParaRPr>
          </a:p>
        </p:txBody>
      </p:sp>
      <p:sp>
        <p:nvSpPr>
          <p:cNvPr id="167" name="Google Shape;167;g216b801bd34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16b801bd34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16b801bd34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Douglas:</a:t>
            </a:r>
            <a:r>
              <a:rPr lang="en-US"/>
              <a:t> However, those digital communications were still segmented and strategic–we spoke directly to the crisis that prompted so many of them to give in the first place and shared testimonials of donors like them who took the next step and continued to support our work year after year. We framed the program as the vehicle to make the lasting impact they wanted to make with their crisis gifts.</a:t>
            </a:r>
            <a:endParaRPr/>
          </a:p>
        </p:txBody>
      </p:sp>
      <p:sp>
        <p:nvSpPr>
          <p:cNvPr id="176" name="Google Shape;176;g216b801bd34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2039dec1e7b_2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5 minutes</a:t>
            </a:r>
            <a:endParaRPr b="1"/>
          </a:p>
          <a:p>
            <a:pPr marL="0" lvl="0" indent="0" algn="l" rtl="0">
              <a:spcBef>
                <a:spcPts val="0"/>
              </a:spcBef>
              <a:spcAft>
                <a:spcPts val="0"/>
              </a:spcAft>
              <a:buClr>
                <a:schemeClr val="dk1"/>
              </a:buClr>
              <a:buSzPts val="1100"/>
              <a:buFont typeface="Arial"/>
              <a:buNone/>
            </a:pPr>
            <a:r>
              <a:rPr lang="en-US" b="1"/>
              <a:t>Lejla</a:t>
            </a:r>
            <a:r>
              <a:rPr lang="en-US"/>
              <a:t>: Welcome to Fundraising Rooted in Racial Justice: Transitioning Crisis Donors to Mission Donors! My name is </a:t>
            </a:r>
            <a:r>
              <a:rPr lang="en-US">
                <a:solidFill>
                  <a:srgbClr val="222222"/>
                </a:solidFill>
                <a:highlight>
                  <a:schemeClr val="lt1"/>
                </a:highlight>
              </a:rPr>
              <a:t>Lejla </a:t>
            </a:r>
            <a:r>
              <a:rPr lang="en-US">
                <a:highlight>
                  <a:schemeClr val="lt1"/>
                </a:highlight>
              </a:rPr>
              <a:t>Bajgorić. I use she/her pronouns and I am the Associate Director of Development at the Detroit Justice Center. My background is primarily in arts &amp; culture and anti-racism social justice spaces in the greater Detroit area. I have a personal passion for the role fundraising can play in mobilizing community and building power for grassroots movements, and I’m excited to be here with you all today.</a:t>
            </a:r>
            <a:endParaRPr>
              <a:highlight>
                <a:schemeClr val="lt1"/>
              </a:highlight>
            </a:endParaRPr>
          </a:p>
          <a:p>
            <a:pPr marL="0" lvl="0" indent="0" algn="l" rtl="0">
              <a:spcBef>
                <a:spcPts val="0"/>
              </a:spcBef>
              <a:spcAft>
                <a:spcPts val="0"/>
              </a:spcAft>
              <a:buClr>
                <a:schemeClr val="dk1"/>
              </a:buClr>
              <a:buSzPts val="1100"/>
              <a:buFont typeface="Arial"/>
              <a:buNone/>
            </a:pPr>
            <a:endParaRPr b="1">
              <a:highlight>
                <a:schemeClr val="lt1"/>
              </a:highlight>
            </a:endParaRPr>
          </a:p>
          <a:p>
            <a:pPr marL="0" lvl="0" indent="0" algn="l" rtl="0">
              <a:spcBef>
                <a:spcPts val="0"/>
              </a:spcBef>
              <a:spcAft>
                <a:spcPts val="0"/>
              </a:spcAft>
              <a:buClr>
                <a:schemeClr val="dk1"/>
              </a:buClr>
              <a:buSzPts val="1100"/>
              <a:buFont typeface="Arial"/>
              <a:buNone/>
            </a:pPr>
            <a:r>
              <a:rPr lang="en-US" b="1">
                <a:highlight>
                  <a:schemeClr val="lt1"/>
                </a:highlight>
              </a:rPr>
              <a:t>Douglas:</a:t>
            </a:r>
            <a:r>
              <a:rPr lang="en-US">
                <a:highlight>
                  <a:schemeClr val="lt1"/>
                </a:highlight>
              </a:rPr>
              <a:t> Greetings everyone. I am Douglas Manigault III. I use he/him pronouns and I am the Chief Development Officer at The Corner Health Center. I am also a Lecturer at the University of Michigan School of Social Work, where I teach grant writing and fundraising, program evaluation and applied research, as well as theories of community change. I have spent the last nearly 10 years in fundraising roles that help support several missions, including human services, community mental health, racial justice, and politics / government. The last several years, I have focused on movement-based fundraising, including as a former fundraising professional at the Detroit Justice Center. I am honored to be back with this amazing team to share with y’all today. </a:t>
            </a:r>
            <a:endParaRPr>
              <a:highlight>
                <a:schemeClr val="lt1"/>
              </a:highlight>
            </a:endParaRPr>
          </a:p>
          <a:p>
            <a:pPr marL="0" lvl="0" indent="0" algn="l" rtl="0">
              <a:spcBef>
                <a:spcPts val="0"/>
              </a:spcBef>
              <a:spcAft>
                <a:spcPts val="0"/>
              </a:spcAft>
              <a:buClr>
                <a:schemeClr val="dk1"/>
              </a:buClr>
              <a:buSzPts val="1100"/>
              <a:buFont typeface="Arial"/>
              <a:buNone/>
            </a:pPr>
            <a:endParaRPr>
              <a:highlight>
                <a:schemeClr val="lt1"/>
              </a:highlight>
            </a:endParaRPr>
          </a:p>
          <a:p>
            <a:pPr marL="0" lvl="0" indent="0" algn="l" rtl="0">
              <a:spcBef>
                <a:spcPts val="0"/>
              </a:spcBef>
              <a:spcAft>
                <a:spcPts val="0"/>
              </a:spcAft>
              <a:buClr>
                <a:schemeClr val="dk1"/>
              </a:buClr>
              <a:buSzPts val="1100"/>
              <a:buFont typeface="Arial"/>
              <a:buNone/>
            </a:pPr>
            <a:r>
              <a:rPr lang="en-US" b="1">
                <a:highlight>
                  <a:schemeClr val="lt1"/>
                </a:highlight>
              </a:rPr>
              <a:t>Regina:</a:t>
            </a:r>
            <a:r>
              <a:rPr lang="en-US">
                <a:highlight>
                  <a:schemeClr val="lt1"/>
                </a:highlight>
              </a:rPr>
              <a:t> Good Morning everyone. I am Regina Sharma. I use she/her pronouns and I am the founding Director of Development at the Detroit Justice Center. </a:t>
            </a:r>
            <a:endParaRPr>
              <a:highlight>
                <a:schemeClr val="lt1"/>
              </a:highlight>
            </a:endParaRPr>
          </a:p>
          <a:p>
            <a:pPr marL="0" lvl="0" indent="0" algn="l" rtl="0">
              <a:spcBef>
                <a:spcPts val="0"/>
              </a:spcBef>
              <a:spcAft>
                <a:spcPts val="0"/>
              </a:spcAft>
              <a:buClr>
                <a:schemeClr val="dk1"/>
              </a:buClr>
              <a:buSzPts val="1100"/>
              <a:buFont typeface="Arial"/>
              <a:buNone/>
            </a:pPr>
            <a:endParaRPr>
              <a:highlight>
                <a:schemeClr val="lt1"/>
              </a:highlight>
            </a:endParaRPr>
          </a:p>
          <a:p>
            <a:pPr marL="0" lvl="0" indent="0" algn="l" rtl="0">
              <a:spcBef>
                <a:spcPts val="0"/>
              </a:spcBef>
              <a:spcAft>
                <a:spcPts val="0"/>
              </a:spcAft>
              <a:buClr>
                <a:schemeClr val="dk1"/>
              </a:buClr>
              <a:buSzPts val="1100"/>
              <a:buFont typeface="Arial"/>
              <a:buNone/>
            </a:pPr>
            <a:r>
              <a:rPr lang="en-US">
                <a:highlight>
                  <a:schemeClr val="lt1"/>
                </a:highlight>
              </a:rPr>
              <a:t>It is such a pleasure to be here in community with all of you today as development colleagues committed to investment in our missions as individual organizations &amp; as a sector. I have always found AFP ICON to be a really enriching experience - not just in our time together in sessions - but also in our time in between - sharing ideas and so I hope that, if not in our short time together today, we have an opportunity to connect at some point this week. </a:t>
            </a:r>
            <a:endParaRPr>
              <a:highlight>
                <a:schemeClr val="lt1"/>
              </a:highlight>
            </a:endParaRPr>
          </a:p>
          <a:p>
            <a:pPr marL="0" lvl="0" indent="0" algn="l" rtl="0">
              <a:spcBef>
                <a:spcPts val="0"/>
              </a:spcBef>
              <a:spcAft>
                <a:spcPts val="0"/>
              </a:spcAft>
              <a:buClr>
                <a:schemeClr val="dk1"/>
              </a:buClr>
              <a:buSzPts val="1100"/>
              <a:buFont typeface="Arial"/>
              <a:buNone/>
            </a:pPr>
            <a:endParaRPr b="1">
              <a:highlight>
                <a:schemeClr val="lt1"/>
              </a:highlight>
            </a:endParaRPr>
          </a:p>
          <a:p>
            <a:pPr marL="0" lvl="0" indent="0" algn="l" rtl="0">
              <a:spcBef>
                <a:spcPts val="0"/>
              </a:spcBef>
              <a:spcAft>
                <a:spcPts val="0"/>
              </a:spcAft>
              <a:buClr>
                <a:schemeClr val="dk1"/>
              </a:buClr>
              <a:buSzPts val="1100"/>
              <a:buFont typeface="Arial"/>
              <a:buNone/>
            </a:pPr>
            <a:r>
              <a:rPr lang="en-US">
                <a:highlight>
                  <a:schemeClr val="lt1"/>
                </a:highlight>
              </a:rPr>
              <a:t>A little about me - I’m a very proud Detroiter and I have been very fortunate to build a career focused on fundraising for organizations that I see as playing a critical role in improving the quality of life for all Detroiters. I began my career about 20 years ago first working in youth and economic development, helping to launch a k-12 ed foundation for the Detroit Public Schools and then I spent about a decade working in higher education and healthcare before joining the Detroit Justice Center two years ago as our first Development Director.</a:t>
            </a:r>
            <a:endParaRPr>
              <a:highlight>
                <a:schemeClr val="lt1"/>
              </a:highlight>
            </a:endParaRPr>
          </a:p>
          <a:p>
            <a:pPr marL="0" lvl="0" indent="0" algn="l" rtl="0">
              <a:spcBef>
                <a:spcPts val="0"/>
              </a:spcBef>
              <a:spcAft>
                <a:spcPts val="0"/>
              </a:spcAft>
              <a:buClr>
                <a:schemeClr val="dk1"/>
              </a:buClr>
              <a:buSzPts val="1100"/>
              <a:buFont typeface="Arial"/>
              <a:buNone/>
            </a:pPr>
            <a:endParaRPr>
              <a:highlight>
                <a:schemeClr val="lt1"/>
              </a:highlight>
            </a:endParaRPr>
          </a:p>
          <a:p>
            <a:pPr marL="0" lvl="0" indent="0" algn="l" rtl="0">
              <a:spcBef>
                <a:spcPts val="0"/>
              </a:spcBef>
              <a:spcAft>
                <a:spcPts val="0"/>
              </a:spcAft>
              <a:buNone/>
            </a:pPr>
            <a:r>
              <a:rPr lang="en-US">
                <a:highlight>
                  <a:schemeClr val="lt1"/>
                </a:highlight>
              </a:rPr>
              <a:t>We are so delighted to share with you all today what we’ve been able to accomplish fundraising in ways that truly aligned with our own values.</a:t>
            </a:r>
            <a:endParaRPr b="1"/>
          </a:p>
        </p:txBody>
      </p:sp>
      <p:sp>
        <p:nvSpPr>
          <p:cNvPr id="34" name="Google Shape;34;g2039dec1e7b_2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16b801bd34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16b801bd34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Douglas:</a:t>
            </a:r>
            <a:r>
              <a:rPr lang="en-US"/>
              <a:t> And we connected the program to the larger movement we’re part of and that many of our donors are part of in different ways. “We need to ensure everyone can participate in our movement for the long haul. Will you join us by transitioning your gift into a recurring one?”</a:t>
            </a:r>
            <a:endParaRPr/>
          </a:p>
        </p:txBody>
      </p:sp>
      <p:sp>
        <p:nvSpPr>
          <p:cNvPr id="184" name="Google Shape;184;g216b801bd34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16b801bd34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16b801bd34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Lejla:</a:t>
            </a:r>
            <a:r>
              <a:rPr lang="en-US"/>
              <a:t> In the end, almost half–or 42%--of donors who supported our membership drive were those lapsed crisis donors.</a:t>
            </a:r>
            <a:r>
              <a:rPr lang="en-US" b="1"/>
              <a:t> </a:t>
            </a:r>
            <a:r>
              <a:rPr lang="en-US"/>
              <a:t>For context, the membership drive happened almost 2.5 years after the “crisis moment” that led to our mass donor acquisition. Though we didn’t recapture anywhere near the full span of thousands of new supporters from 2020, this experience in particular did revive our hope and provide the affirmation we needed to continue making the effort to reach out to that group, because some of them were still listening, interested, and receptive. We just needed to find the right channels to re-engage them.</a:t>
            </a:r>
            <a:endParaRPr/>
          </a:p>
        </p:txBody>
      </p:sp>
      <p:sp>
        <p:nvSpPr>
          <p:cNvPr id="191" name="Google Shape;191;g216b801bd34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16b801bd34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16b801bd34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750"/>
              </a:spcBef>
              <a:spcAft>
                <a:spcPts val="0"/>
              </a:spcAft>
              <a:buNone/>
            </a:pPr>
            <a:r>
              <a:rPr lang="en-US" b="1"/>
              <a:t>Regina:</a:t>
            </a:r>
            <a:r>
              <a:rPr lang="en-US"/>
              <a:t>  Building a leadership &amp; major giving program was also a critical part of this process and we relied on what I would describe as some traditional tools to begin building out a program. First, we hired a Leadership Gift Officer with a strategically assigned portfolio based on wealth screening data so that we could begin defining metrics around transitioning some of our “crisis” one-time annual donors in to longer term investors in our work either through becoming sustaining donors or through upgrading their donations.</a:t>
            </a:r>
            <a:endParaRPr/>
          </a:p>
          <a:p>
            <a:pPr marL="0" lvl="0" indent="0" algn="l" rtl="0">
              <a:lnSpc>
                <a:spcPct val="115000"/>
              </a:lnSpc>
              <a:spcBef>
                <a:spcPts val="750"/>
              </a:spcBef>
              <a:spcAft>
                <a:spcPts val="0"/>
              </a:spcAft>
              <a:buNone/>
            </a:pPr>
            <a:endParaRPr/>
          </a:p>
        </p:txBody>
      </p:sp>
      <p:sp>
        <p:nvSpPr>
          <p:cNvPr id="199" name="Google Shape;199;g216b801bd34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039dec1e7b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039dec1e7b_2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750"/>
              </a:spcBef>
              <a:spcAft>
                <a:spcPts val="0"/>
              </a:spcAft>
              <a:buNone/>
            </a:pPr>
            <a:r>
              <a:rPr lang="en-US" b="1"/>
              <a:t>Regina:</a:t>
            </a:r>
            <a:r>
              <a:rPr lang="en-US"/>
              <a:t>  Utilizing wealth screenings and prospect research helped us to confirm our demographics which were that our donors were predominantly gen z and millennial donors. And what we already know about gen Z &amp; millennial donors, as I’m sure you’ve all attended sessions around, if you’re not in that demographic, is that they want to invest in the work in a different way - simply asking for a leadership or major gift isn’t enough. We needed to identify creative ways to engage with them and sustain their support which is why our sustaining giving program, that Lejla talked about, was so crucial to the process. </a:t>
            </a:r>
            <a:endParaRPr/>
          </a:p>
          <a:p>
            <a:pPr marL="0" lvl="0" indent="0" algn="l" rtl="0">
              <a:lnSpc>
                <a:spcPct val="115000"/>
              </a:lnSpc>
              <a:spcBef>
                <a:spcPts val="750"/>
              </a:spcBef>
              <a:spcAft>
                <a:spcPts val="0"/>
              </a:spcAft>
              <a:buNone/>
            </a:pPr>
            <a:endParaRPr/>
          </a:p>
        </p:txBody>
      </p:sp>
      <p:sp>
        <p:nvSpPr>
          <p:cNvPr id="207" name="Google Shape;207;g2039dec1e7b_2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b65dd77a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b65dd77ad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Douglas:</a:t>
            </a:r>
            <a:r>
              <a:rPr lang="en-US"/>
              <a:t> Whew! A lot of information, right? Y’all still with us? </a:t>
            </a:r>
            <a:endParaRPr/>
          </a:p>
          <a:p>
            <a:pPr marL="0" lvl="0" indent="0" algn="l" rtl="0">
              <a:spcBef>
                <a:spcPts val="0"/>
              </a:spcBef>
              <a:spcAft>
                <a:spcPts val="0"/>
              </a:spcAft>
              <a:buNone/>
            </a:pPr>
            <a:endParaRPr/>
          </a:p>
          <a:p>
            <a:pPr marL="0" lvl="0" indent="0" algn="l" rtl="0">
              <a:spcBef>
                <a:spcPts val="0"/>
              </a:spcBef>
              <a:spcAft>
                <a:spcPts val="0"/>
              </a:spcAft>
              <a:buNone/>
            </a:pPr>
            <a:r>
              <a:rPr lang="en-US" i="1"/>
              <a:t>Hopefully, the way we have walked through our building, launching, and operating our sustaining giving program, Freedom Dream Sustainers, has been helpful for you.</a:t>
            </a:r>
            <a:r>
              <a:rPr lang="en-US"/>
              <a:t> We don’t want you to be overwhelmed with this information – it could easily seem as if we did all the work overnight. In fact, it has taken the better part of the last two years to get this program up and running to truly transition crisis donors to mission donors. On the slide, you will see a snapshot of the milestones over the last two years of how we got where we are today – and we still have a lot more to do. We always do as a fundraiser, which is why we are in demand :) </a:t>
            </a:r>
            <a:endParaRPr/>
          </a:p>
        </p:txBody>
      </p:sp>
      <p:sp>
        <p:nvSpPr>
          <p:cNvPr id="216" name="Google Shape;216;g1b65dd77ad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045183e17c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045183e17c_0_3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I shared earlier in my mini-biography that I teach grant writing and fundraising, so it is fitting me to summarize our presentation with our “theories and practices” that guided - and continue to guide - this work.</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b="1"/>
              <a:t>Douglas:</a:t>
            </a:r>
            <a:r>
              <a:rPr lang="en-US"/>
              <a:t> As we were building this sustaining giving program, we </a:t>
            </a:r>
            <a:r>
              <a:rPr lang="en-US">
                <a:solidFill>
                  <a:srgbClr val="222222"/>
                </a:solidFill>
                <a:highlight>
                  <a:srgbClr val="FFFFFF"/>
                </a:highlight>
              </a:rPr>
              <a:t>knew we needed to assure we were effectively communicating the crisis (in our case the need for abolition) and it’s impact on our constituents. To communicate the impact, we began imbedding calls to action into our communications: protests donors could attend, petitions they could sign-on to, stances they could take on resolutions and legislation impacting our community and telling stories from our community partners that were rooted in building a world without prisons and policing (utilizing CCF principles - not focused on unethically parading our clients’ stories) </a:t>
            </a:r>
            <a:endParaRPr>
              <a:solidFill>
                <a:srgbClr val="222222"/>
              </a:solidFill>
              <a:highlight>
                <a:srgbClr val="FFFFFF"/>
              </a:highlight>
            </a:endParaRPr>
          </a:p>
          <a:p>
            <a:pPr marL="0" lvl="0" indent="0" algn="l" rtl="0">
              <a:lnSpc>
                <a:spcPct val="115000"/>
              </a:lnSpc>
              <a:spcBef>
                <a:spcPts val="0"/>
              </a:spcBef>
              <a:spcAft>
                <a:spcPts val="0"/>
              </a:spcAft>
              <a:buNone/>
            </a:pP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 This is the classic case of philanthropy. We weaved in our work priorities with the national crises - both COVID and the racial uprising - to showcase the importance of our work during the crises. That’s how you capitalize on impact - and, believe it or not, that’s the easy part. </a:t>
            </a: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Then, there’s the work to transition crisis donors to mission donors. That requires you to use the winning formula: understand the crisis + how it relates to your work X the need and impact of donor’s support, which attracts crisis donors. You then have to take the crisis donors and add impact statements and multiply that by opportunities to support your work ongoing to get a mission donor. </a:t>
            </a: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I want to read this quote for you. I end this slide with this famous quote by Dr. Martin Luther King, Jr. because it rings true for our work and why it is not only our right but our duty to continue to connect donors to our mission for the long-term. </a:t>
            </a: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Expert on the content (at least 30,000 foot view) of the work.</a:t>
            </a:r>
            <a:endParaRPr>
              <a:solidFill>
                <a:srgbClr val="222222"/>
              </a:solidFill>
              <a:highlight>
                <a:srgbClr val="FFFFFF"/>
              </a:highlight>
            </a:endParaRPr>
          </a:p>
        </p:txBody>
      </p:sp>
      <p:sp>
        <p:nvSpPr>
          <p:cNvPr id="223" name="Google Shape;223;g2045183e17c_0_3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045183e17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045183e17c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highlight>
                  <a:srgbClr val="FFFFFF"/>
                </a:highlight>
              </a:rPr>
              <a:t>Douglas: </a:t>
            </a:r>
            <a:r>
              <a:rPr lang="en-US">
                <a:solidFill>
                  <a:srgbClr val="222222"/>
                </a:solidFill>
                <a:highlight>
                  <a:srgbClr val="FFFFFF"/>
                </a:highlight>
              </a:rPr>
              <a:t>Our friends over at the Lilly School of Philanthropy provides our sector with so much helpful data and best practices to use in our work, including this beautiful path to cultivation. The six (6) rights of fundraising serve as a guide to our work and a reminder that “our next million dollar donor is already in our database.” We just have to:</a:t>
            </a: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-stewardship (thank, thank again, thank and request)</a:t>
            </a: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	- talk donor retention (as I shared earlier)</a:t>
            </a:r>
            <a:endParaRPr>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222222"/>
                </a:solidFill>
                <a:highlight>
                  <a:srgbClr val="FFFFFF"/>
                </a:highlight>
              </a:rPr>
              <a:t>-right size who will become longer term donors</a:t>
            </a:r>
            <a:endParaRPr>
              <a:solidFill>
                <a:srgbClr val="222222"/>
              </a:solidFill>
              <a:highlight>
                <a:srgbClr val="FFFFFF"/>
              </a:highlight>
            </a:endParaRPr>
          </a:p>
          <a:p>
            <a:pPr marL="0" lvl="0" indent="0" algn="l" rtl="0">
              <a:lnSpc>
                <a:spcPct val="115000"/>
              </a:lnSpc>
              <a:spcBef>
                <a:spcPts val="0"/>
              </a:spcBef>
              <a:spcAft>
                <a:spcPts val="0"/>
              </a:spcAft>
              <a:buNone/>
            </a:pPr>
            <a:r>
              <a:rPr lang="en-US">
                <a:solidFill>
                  <a:srgbClr val="222222"/>
                </a:solidFill>
                <a:highlight>
                  <a:schemeClr val="lt1"/>
                </a:highlight>
              </a:rPr>
              <a:t>-document ROI from donations, including non-solicited donations </a:t>
            </a:r>
            <a:endParaRPr/>
          </a:p>
        </p:txBody>
      </p:sp>
      <p:sp>
        <p:nvSpPr>
          <p:cNvPr id="230" name="Google Shape;230;g2045183e17c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45183e17c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45183e17c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highlight>
                  <a:srgbClr val="FFFFFF"/>
                </a:highlight>
              </a:rPr>
              <a:t>Douglas:</a:t>
            </a:r>
            <a:r>
              <a:rPr lang="en-US">
                <a:highlight>
                  <a:srgbClr val="FFFFFF"/>
                </a:highlight>
              </a:rPr>
              <a:t> Attendees will participate in a group activity. </a:t>
            </a:r>
            <a:endParaRPr>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a:highlight>
                  <a:srgbClr val="FFFFFF"/>
                </a:highlight>
              </a:rPr>
              <a:t>Can you raise your hand if you work at an organization that has experienced an influx of donors as a result of a local or national crisis? [folx raise their hands]</a:t>
            </a:r>
            <a:endParaRPr>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a:highlight>
                  <a:srgbClr val="FFFFFF"/>
                </a:highlight>
              </a:rPr>
              <a:t>The crisis can include COVID-19.</a:t>
            </a:r>
            <a:endParaRPr>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US">
                <a:highlight>
                  <a:srgbClr val="FFFFFF"/>
                </a:highlight>
              </a:rPr>
              <a:t>Keep your hands raised. </a:t>
            </a:r>
            <a:endParaRPr>
              <a:highlight>
                <a:srgbClr val="FFFFFF"/>
              </a:highlight>
            </a:endParaRPr>
          </a:p>
          <a:p>
            <a:pPr marL="0" lvl="0" indent="0" algn="l" rtl="0">
              <a:lnSpc>
                <a:spcPct val="115000"/>
              </a:lnSpc>
              <a:spcBef>
                <a:spcPts val="1200"/>
              </a:spcBef>
              <a:spcAft>
                <a:spcPts val="1200"/>
              </a:spcAft>
              <a:buClr>
                <a:schemeClr val="dk1"/>
              </a:buClr>
              <a:buSzPts val="1100"/>
              <a:buFont typeface="Arial"/>
              <a:buNone/>
            </a:pPr>
            <a:r>
              <a:rPr lang="en-US">
                <a:highlight>
                  <a:srgbClr val="FFFFFF"/>
                </a:highlight>
              </a:rPr>
              <a:t>Ziplock bag of sticky notes and white board / posted sticky pads (get people up)</a:t>
            </a:r>
            <a:endParaRPr>
              <a:highlight>
                <a:srgbClr val="FFFFFF"/>
              </a:highlight>
            </a:endParaRPr>
          </a:p>
        </p:txBody>
      </p:sp>
      <p:sp>
        <p:nvSpPr>
          <p:cNvPr id="238" name="Google Shape;238;g2045183e17c_0_3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045183e17c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045183e17c_0_3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2100" algn="l" rtl="0">
              <a:lnSpc>
                <a:spcPct val="115000"/>
              </a:lnSpc>
              <a:spcBef>
                <a:spcPts val="1200"/>
              </a:spcBef>
              <a:spcAft>
                <a:spcPts val="0"/>
              </a:spcAft>
              <a:buSzPts val="1000"/>
              <a:buChar char="-"/>
            </a:pPr>
            <a:r>
              <a:rPr lang="en-US" sz="800"/>
              <a:t>gap: didn’t feel racial justice specific? could apply to any organization?</a:t>
            </a:r>
            <a:endParaRPr sz="800"/>
          </a:p>
          <a:p>
            <a:pPr marL="457200" lvl="0" indent="-292100" algn="l" rtl="0">
              <a:lnSpc>
                <a:spcPct val="115000"/>
              </a:lnSpc>
              <a:spcBef>
                <a:spcPts val="0"/>
              </a:spcBef>
              <a:spcAft>
                <a:spcPts val="0"/>
              </a:spcAft>
              <a:buSzPts val="1000"/>
              <a:buChar char="-"/>
            </a:pPr>
            <a:r>
              <a:rPr lang="en-US" sz="800"/>
              <a:t>george floyd was a trigger/moment for us–could be many other things that happen that function similarly to your organization</a:t>
            </a:r>
            <a:endParaRPr sz="800"/>
          </a:p>
          <a:p>
            <a:pPr marL="457200" lvl="0" indent="-292100" algn="l" rtl="0">
              <a:lnSpc>
                <a:spcPct val="115000"/>
              </a:lnSpc>
              <a:spcBef>
                <a:spcPts val="0"/>
              </a:spcBef>
              <a:spcAft>
                <a:spcPts val="0"/>
              </a:spcAft>
              <a:buSzPts val="1000"/>
              <a:buChar char="-"/>
            </a:pPr>
            <a:r>
              <a:rPr lang="en-US" sz="800"/>
              <a:t>your audience is fundraisers interested in social justice</a:t>
            </a:r>
            <a:endParaRPr sz="800"/>
          </a:p>
          <a:p>
            <a:pPr marL="457200" lvl="0" indent="-292100" algn="l" rtl="0">
              <a:lnSpc>
                <a:spcPct val="115000"/>
              </a:lnSpc>
              <a:spcBef>
                <a:spcPts val="0"/>
              </a:spcBef>
              <a:spcAft>
                <a:spcPts val="0"/>
              </a:spcAft>
              <a:buSzPts val="1000"/>
              <a:buChar char="-"/>
            </a:pPr>
            <a:r>
              <a:rPr lang="en-US" sz="800"/>
              <a:t>mentee online platform where you can ask questions and answers show up in word bubbles/clouds. start session by asking engaging questions that will set the tone–why are you here? have you yourself experienced this? do you personally give to racial justice organizations? help remind them of who they are and the work is important to them; why this subject matter is imperative to the work they’re doing moving forward</a:t>
            </a:r>
            <a:endParaRPr sz="800"/>
          </a:p>
          <a:p>
            <a:pPr marL="914400" lvl="1" indent="-292100" algn="l" rtl="0">
              <a:lnSpc>
                <a:spcPct val="115000"/>
              </a:lnSpc>
              <a:spcBef>
                <a:spcPts val="0"/>
              </a:spcBef>
              <a:spcAft>
                <a:spcPts val="0"/>
              </a:spcAft>
              <a:buSzPts val="1000"/>
              <a:buChar char="-"/>
            </a:pPr>
            <a:r>
              <a:rPr lang="en-US" sz="800"/>
              <a:t>gives them a chance to reflect on how they want to grow as a person, as opposed to just hitting metrics for their organization. how do they want to exist in the world?</a:t>
            </a:r>
            <a:endParaRPr sz="800"/>
          </a:p>
          <a:p>
            <a:pPr marL="457200" lvl="0" indent="-279400" algn="l" rtl="0">
              <a:lnSpc>
                <a:spcPct val="115000"/>
              </a:lnSpc>
              <a:spcBef>
                <a:spcPts val="0"/>
              </a:spcBef>
              <a:spcAft>
                <a:spcPts val="0"/>
              </a:spcAft>
              <a:buSzPts val="800"/>
              <a:buChar char="-"/>
            </a:pPr>
            <a:r>
              <a:rPr lang="en-US" sz="800"/>
              <a:t>another way to bring them in–around the surprise data: “what percent of new sustainers do you think were lapsed crisis donors?” identify the shockers in your story and refer back to them as you go through</a:t>
            </a:r>
            <a:endParaRPr sz="800"/>
          </a:p>
          <a:p>
            <a:pPr marL="457200" lvl="0" indent="-279400" algn="l" rtl="0">
              <a:lnSpc>
                <a:spcPct val="115000"/>
              </a:lnSpc>
              <a:spcBef>
                <a:spcPts val="0"/>
              </a:spcBef>
              <a:spcAft>
                <a:spcPts val="0"/>
              </a:spcAft>
              <a:buSzPts val="800"/>
              <a:buChar char="-"/>
            </a:pPr>
            <a:r>
              <a:rPr lang="en-US" sz="800"/>
              <a:t>people remember stories &gt; data. how do you get the language on the slides that they’re going to remember? </a:t>
            </a:r>
            <a:endParaRPr sz="800"/>
          </a:p>
          <a:p>
            <a:pPr marL="914400" lvl="1" indent="-279400" algn="l" rtl="0">
              <a:lnSpc>
                <a:spcPct val="115000"/>
              </a:lnSpc>
              <a:spcBef>
                <a:spcPts val="0"/>
              </a:spcBef>
              <a:spcAft>
                <a:spcPts val="0"/>
              </a:spcAft>
              <a:buSzPts val="800"/>
              <a:buChar char="-"/>
            </a:pPr>
            <a:r>
              <a:rPr lang="en-US" sz="800"/>
              <a:t>Tina remembers the language “just city”--how does this organization get us there? this is why this organization is important; this is why donors feel connected to this</a:t>
            </a:r>
            <a:endParaRPr sz="800"/>
          </a:p>
          <a:p>
            <a:pPr marL="457200" lvl="0" indent="-279400" algn="l" rtl="0">
              <a:lnSpc>
                <a:spcPct val="115000"/>
              </a:lnSpc>
              <a:spcBef>
                <a:spcPts val="0"/>
              </a:spcBef>
              <a:spcAft>
                <a:spcPts val="0"/>
              </a:spcAft>
              <a:buSzPts val="800"/>
              <a:buChar char="-"/>
            </a:pPr>
            <a:r>
              <a:rPr lang="en-US" sz="800"/>
              <a:t>more examples of how donors are reacting (social proof) &gt; making assumptions about how donors want to be treated. enjoyed the testimonial. provides a clear picture of the importance of the work</a:t>
            </a:r>
            <a:endParaRPr sz="800"/>
          </a:p>
          <a:p>
            <a:pPr marL="457200" lvl="0" indent="-279400" algn="l" rtl="0">
              <a:lnSpc>
                <a:spcPct val="115000"/>
              </a:lnSpc>
              <a:spcBef>
                <a:spcPts val="0"/>
              </a:spcBef>
              <a:spcAft>
                <a:spcPts val="0"/>
              </a:spcAft>
              <a:buSzPts val="800"/>
              <a:buChar char="-"/>
            </a:pPr>
            <a:r>
              <a:rPr lang="en-US" sz="800"/>
              <a:t>“we are guided by the belief of…” listed a lot of things. would like to see that language on the slides. immediately prompts the listener to consider if they believe they work they are doing</a:t>
            </a:r>
            <a:endParaRPr sz="800"/>
          </a:p>
          <a:p>
            <a:pPr marL="457200" lvl="0" indent="-279400" algn="l" rtl="0">
              <a:lnSpc>
                <a:spcPct val="115000"/>
              </a:lnSpc>
              <a:spcBef>
                <a:spcPts val="0"/>
              </a:spcBef>
              <a:spcAft>
                <a:spcPts val="0"/>
              </a:spcAft>
              <a:buSzPts val="800"/>
              <a:buChar char="-"/>
            </a:pPr>
            <a:r>
              <a:rPr lang="en-US" sz="800"/>
              <a:t>summary slides: could have a diagram as opposed to only text to mix it up a bit</a:t>
            </a:r>
            <a:endParaRPr sz="800"/>
          </a:p>
          <a:p>
            <a:pPr marL="457200" lvl="0" indent="-279400" algn="l" rtl="0">
              <a:lnSpc>
                <a:spcPct val="115000"/>
              </a:lnSpc>
              <a:spcBef>
                <a:spcPts val="0"/>
              </a:spcBef>
              <a:spcAft>
                <a:spcPts val="0"/>
              </a:spcAft>
              <a:buSzPts val="800"/>
              <a:buChar char="-"/>
            </a:pPr>
            <a:r>
              <a:rPr lang="en-US" sz="800"/>
              <a:t>only slide frankie remembers: picture of girl holding sign–visual impact</a:t>
            </a:r>
            <a:endParaRPr sz="800"/>
          </a:p>
          <a:p>
            <a:pPr marL="457200" lvl="0" indent="-279400" algn="l" rtl="0">
              <a:lnSpc>
                <a:spcPct val="115000"/>
              </a:lnSpc>
              <a:spcBef>
                <a:spcPts val="0"/>
              </a:spcBef>
              <a:spcAft>
                <a:spcPts val="0"/>
              </a:spcAft>
              <a:buSzPts val="800"/>
              <a:buChar char="-"/>
            </a:pPr>
            <a:r>
              <a:rPr lang="en-US" sz="800"/>
              <a:t>michelle: less is more–just impactful items on each slide</a:t>
            </a:r>
            <a:endParaRPr sz="800"/>
          </a:p>
          <a:p>
            <a:pPr marL="457200" lvl="0" indent="-279400" algn="l" rtl="0">
              <a:lnSpc>
                <a:spcPct val="115000"/>
              </a:lnSpc>
              <a:spcBef>
                <a:spcPts val="0"/>
              </a:spcBef>
              <a:spcAft>
                <a:spcPts val="0"/>
              </a:spcAft>
              <a:buSzPts val="800"/>
              <a:buChar char="-"/>
            </a:pPr>
            <a:r>
              <a:rPr lang="en-US" sz="800"/>
              <a:t>slide on retention rates</a:t>
            </a:r>
            <a:endParaRPr sz="800"/>
          </a:p>
          <a:p>
            <a:pPr marL="457200" lvl="0" indent="-279400" algn="l" rtl="0">
              <a:lnSpc>
                <a:spcPct val="115000"/>
              </a:lnSpc>
              <a:spcBef>
                <a:spcPts val="0"/>
              </a:spcBef>
              <a:spcAft>
                <a:spcPts val="0"/>
              </a:spcAft>
              <a:buSzPts val="800"/>
              <a:buChar char="-"/>
            </a:pPr>
            <a:r>
              <a:rPr lang="en-US" sz="800"/>
              <a:t>what stuck with tina: (1)  fundraising that aligns with your values (2) understanding a crisis and how it relates to the work–have to be an expert in the content of your org (3) internal culture rooted in stewardship–people will want a boss like Regina (4) defense/offense/dreaming prong also felt very aspirational (5) language on “no one had INTENTIONALLY thanked these donors” was a huge takeaway</a:t>
            </a:r>
            <a:endParaRPr sz="800"/>
          </a:p>
          <a:p>
            <a:pPr marL="457200" lvl="0" indent="-279400" algn="l" rtl="0">
              <a:lnSpc>
                <a:spcPct val="115000"/>
              </a:lnSpc>
              <a:spcBef>
                <a:spcPts val="0"/>
              </a:spcBef>
              <a:spcAft>
                <a:spcPts val="0"/>
              </a:spcAft>
              <a:buSzPts val="800"/>
              <a:buChar char="-"/>
            </a:pPr>
            <a:r>
              <a:rPr lang="en-US" sz="800"/>
              <a:t>Lejla to make CCF part more explicitly connected to racial justice</a:t>
            </a:r>
            <a:endParaRPr sz="800"/>
          </a:p>
          <a:p>
            <a:pPr marL="0" lvl="0" indent="0" algn="l" rtl="0">
              <a:lnSpc>
                <a:spcPct val="115000"/>
              </a:lnSpc>
              <a:spcBef>
                <a:spcPts val="1200"/>
              </a:spcBef>
              <a:spcAft>
                <a:spcPts val="1200"/>
              </a:spcAft>
              <a:buNone/>
            </a:pPr>
            <a:endParaRPr sz="800"/>
          </a:p>
        </p:txBody>
      </p:sp>
      <p:sp>
        <p:nvSpPr>
          <p:cNvPr id="247" name="Google Shape;247;g2045183e17c_0_3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Douglas:</a:t>
            </a:r>
            <a:r>
              <a:rPr lang="en-US"/>
              <a:t> Overview</a:t>
            </a:r>
            <a:endParaRPr/>
          </a:p>
        </p:txBody>
      </p:sp>
      <p:sp>
        <p:nvSpPr>
          <p:cNvPr id="43" name="Google Shape;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18e1e6a87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218e1e6a87a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g218e1e6a87a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166f03b55a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30 seconds</a:t>
            </a:r>
            <a:endParaRPr b="1"/>
          </a:p>
          <a:p>
            <a:pPr marL="0" lvl="0" indent="0" algn="l" rtl="0">
              <a:spcBef>
                <a:spcPts val="0"/>
              </a:spcBef>
              <a:spcAft>
                <a:spcPts val="0"/>
              </a:spcAft>
              <a:buClr>
                <a:schemeClr val="dk1"/>
              </a:buClr>
              <a:buSzPts val="1100"/>
              <a:buFont typeface="Arial"/>
              <a:buNone/>
            </a:pPr>
            <a:r>
              <a:rPr lang="en-US" b="1">
                <a:highlight>
                  <a:schemeClr val="lt1"/>
                </a:highlight>
              </a:rPr>
              <a:t>Regina:</a:t>
            </a:r>
            <a:r>
              <a:rPr lang="en-US">
                <a:highlight>
                  <a:schemeClr val="lt1"/>
                </a:highlight>
              </a:rPr>
              <a:t> So beginning with some background on our organization, the Detroit Justice Center is a community-based, racial justice-centered nonprofit law firm and we are guided by the belief that we cannot build truly just cities that work for everyone without addressing issues of mass incarceration. We do this work through a three-pronged approach we call defense, offense and dreaming. </a:t>
            </a:r>
            <a:endParaRPr>
              <a:highlight>
                <a:schemeClr val="lt1"/>
              </a:highlight>
            </a:endParaRPr>
          </a:p>
        </p:txBody>
      </p:sp>
      <p:sp>
        <p:nvSpPr>
          <p:cNvPr id="56" name="Google Shape;56;g2166f03b55a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166f03b55a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highlight>
                  <a:schemeClr val="lt1"/>
                </a:highlight>
              </a:rPr>
              <a:t>2 minutes</a:t>
            </a:r>
            <a:endParaRPr b="1">
              <a:highlight>
                <a:schemeClr val="lt1"/>
              </a:highlight>
            </a:endParaRPr>
          </a:p>
          <a:p>
            <a:pPr marL="0" lvl="0" indent="0" algn="l" rtl="0">
              <a:spcBef>
                <a:spcPts val="0"/>
              </a:spcBef>
              <a:spcAft>
                <a:spcPts val="0"/>
              </a:spcAft>
              <a:buClr>
                <a:schemeClr val="dk1"/>
              </a:buClr>
              <a:buSzPts val="1100"/>
              <a:buFont typeface="Arial"/>
              <a:buNone/>
            </a:pPr>
            <a:r>
              <a:rPr lang="en-US" b="1">
                <a:highlight>
                  <a:schemeClr val="lt1"/>
                </a:highlight>
              </a:rPr>
              <a:t>Lejla:</a:t>
            </a:r>
            <a:r>
              <a:rPr lang="en-US">
                <a:highlight>
                  <a:schemeClr val="lt1"/>
                </a:highlight>
              </a:rPr>
              <a:t> The defensive prong of our work is where we address fees, fines, warrants - all of the things that are keeping Detroiters shut out of the economy. Then we go on offense with our Economic Equity Practice. This is where we are shoring up all of the incredible freedom dreams that Detroiters have been coming up with for decades - things like worker owned cooperatives &amp; community land trusts that will keep that land in people's hands for generations to come. And the final prong of our work is our dreaming approach - our Just Cities Lab - and that is where we are piloting alternatives to punitive justice that are replicable across the country. </a:t>
            </a:r>
            <a:endParaRPr/>
          </a:p>
        </p:txBody>
      </p:sp>
      <p:sp>
        <p:nvSpPr>
          <p:cNvPr id="66" name="Google Shape;66;g2166f03b55a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166f03b55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Regina: </a:t>
            </a:r>
            <a:r>
              <a:rPr lang="en-US"/>
              <a:t>The Detroit Justice Center was founded in 2018 on the belief that it’s not enough to just talk about what we’re tearing down in terms of mass incarceration, but that’s is just as important to talk about what we’re building up and</a:t>
            </a:r>
            <a:r>
              <a:rPr lang="en-US">
                <a:highlight>
                  <a:schemeClr val="lt1"/>
                </a:highlight>
              </a:rPr>
              <a:t> what we’re building up is a just city - investing in our community by piloting real solutions to community safety that address root causes of harm with our divest/invest work and our Metro Detroit Restorative Justice Network. Fast forward to two years after our founding to June of 2020 and suddenly,</a:t>
            </a:r>
            <a:r>
              <a:rPr lang="en-US"/>
              <a:t> an enormous nat’l spotlight had been placed on racial justice organizations. Locally in Detroit, we were the only organization with a revolving bail fund. In conjunction with community partners, we were filing lawsuits on behalf of protestors who were being arrested during the uprisings. As COVID was raging in the jails, we were fighting to get community members released and back at home with their families.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At that time as a start-up nonprofit law firm with only a few staff, DJC had next to no development infrastructure, our ED was writing most of our grants. A modest number of individual donations were coming in from friends and family members of our staff and we had one part-time staff member who was managing thank you letters and receipting.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And suddenly, as racial justice orgs were boosted to the top of national attention, donations were coming in from all across the country. In a 2-month period of time, Detroit Justice Center went from an organization with just a few hundred individual donors to nearly 20,000. </a:t>
            </a:r>
            <a:endParaRPr/>
          </a:p>
        </p:txBody>
      </p:sp>
      <p:sp>
        <p:nvSpPr>
          <p:cNvPr id="71" name="Google Shape;71;g2166f03b55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045183e17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045183e17c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highlight>
                  <a:srgbClr val="FFFFFF"/>
                </a:highlight>
              </a:rPr>
              <a:t>Regina: </a:t>
            </a:r>
            <a:r>
              <a:rPr lang="en-US">
                <a:highlight>
                  <a:srgbClr val="FFFFFF"/>
                </a:highlight>
              </a:rPr>
              <a:t>Donors from across the world were responding to racial injustice. But, the question for us and the driving question we’d like to unpack with you all together today is what shifts donors from crisis response to a long-term investment in a movement? </a:t>
            </a:r>
            <a:endParaRPr b="1">
              <a:highlight>
                <a:srgbClr val="FFF2CC"/>
              </a:highlight>
            </a:endParaRPr>
          </a:p>
        </p:txBody>
      </p:sp>
      <p:sp>
        <p:nvSpPr>
          <p:cNvPr id="80" name="Google Shape;80;g2045183e17c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045183e17c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045183e17c_0_2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a:t>Douglas: </a:t>
            </a:r>
            <a:r>
              <a:rPr lang="en-US"/>
              <a:t>DJC’s leadership was both excited and overwhelmed with our new “opportunity:” 20,000 donors. Talk about the ultimate opportunity! But what we all know is that without a strong fundraising strategy, we would run the risk of losing almost all of those donors. That’s where the vision to hire the first Development Director came from. </a:t>
            </a:r>
            <a:endParaRPr/>
          </a:p>
          <a:p>
            <a:pPr marL="0" lvl="0" indent="0" algn="l" rtl="0">
              <a:lnSpc>
                <a:spcPct val="115000"/>
              </a:lnSpc>
              <a:spcBef>
                <a:spcPts val="0"/>
              </a:spcBef>
              <a:spcAft>
                <a:spcPts val="0"/>
              </a:spcAft>
              <a:buNone/>
            </a:pPr>
            <a:r>
              <a:rPr lang="en-US">
                <a:solidFill>
                  <a:srgbClr val="202124"/>
                </a:solidFill>
                <a:highlight>
                  <a:srgbClr val="FFFFFF"/>
                </a:highlight>
              </a:rPr>
              <a:t>DJC was looking for someone like Regina who had been intentional in their career choices in prioritizing fundraising for organizations that are Black and Brown-led and advocating for representation being a crucial component of how we serve our communities.</a:t>
            </a:r>
            <a:endParaRPr>
              <a:solidFill>
                <a:srgbClr val="202124"/>
              </a:solidFill>
              <a:highlight>
                <a:srgbClr val="FFFFFF"/>
              </a:highlight>
            </a:endParaRPr>
          </a:p>
          <a:p>
            <a:pPr marL="0" lvl="0" indent="0" algn="l" rtl="0">
              <a:lnSpc>
                <a:spcPct val="115000"/>
              </a:lnSpc>
              <a:spcBef>
                <a:spcPts val="0"/>
              </a:spcBef>
              <a:spcAft>
                <a:spcPts val="0"/>
              </a:spcAft>
              <a:buNone/>
            </a:pPr>
            <a:endParaRPr>
              <a:solidFill>
                <a:srgbClr val="202124"/>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i="1"/>
              <a:t>Wallah! We have Regina come on-board as our first Development Director in March 2021, and her first three priorities were: </a:t>
            </a:r>
            <a:endParaRPr i="1"/>
          </a:p>
          <a:p>
            <a:pPr marL="457200" lvl="0" indent="-317500" algn="l" rtl="0">
              <a:lnSpc>
                <a:spcPct val="115000"/>
              </a:lnSpc>
              <a:spcBef>
                <a:spcPts val="0"/>
              </a:spcBef>
              <a:spcAft>
                <a:spcPts val="0"/>
              </a:spcAft>
              <a:buSzPts val="1400"/>
              <a:buAutoNum type="arabicParenR"/>
            </a:pPr>
            <a:r>
              <a:rPr lang="en-US" i="1"/>
              <a:t>Building out our development department (we will talk about this a little later in the presentation)</a:t>
            </a:r>
            <a:endParaRPr i="1"/>
          </a:p>
          <a:p>
            <a:pPr marL="457200" lvl="0" indent="-317500" algn="l" rtl="0">
              <a:lnSpc>
                <a:spcPct val="115000"/>
              </a:lnSpc>
              <a:spcBef>
                <a:spcPts val="0"/>
              </a:spcBef>
              <a:spcAft>
                <a:spcPts val="0"/>
              </a:spcAft>
              <a:buSzPts val="1400"/>
              <a:buAutoNum type="arabicParenR"/>
            </a:pPr>
            <a:r>
              <a:rPr lang="en-US" i="1"/>
              <a:t>Developing a Gift Acceptance Policy (shameless plug - we talk about this tomorrow morning at 8AM) and</a:t>
            </a:r>
            <a:endParaRPr i="1"/>
          </a:p>
          <a:p>
            <a:pPr marL="457200" lvl="0" indent="-317500" algn="l" rtl="0">
              <a:lnSpc>
                <a:spcPct val="115000"/>
              </a:lnSpc>
              <a:spcBef>
                <a:spcPts val="0"/>
              </a:spcBef>
              <a:spcAft>
                <a:spcPts val="0"/>
              </a:spcAft>
              <a:buSzPts val="1400"/>
              <a:buAutoNum type="arabicParenR"/>
            </a:pPr>
            <a:r>
              <a:rPr lang="en-US" i="1"/>
              <a:t>Imbedding stewardship into building an internal culture of philanthropy (which is what we will share more about now).</a:t>
            </a:r>
            <a:endParaRPr i="1"/>
          </a:p>
          <a:p>
            <a:pPr marL="0" lvl="0" indent="0" algn="l" rtl="0">
              <a:lnSpc>
                <a:spcPct val="115000"/>
              </a:lnSpc>
              <a:spcBef>
                <a:spcPts val="0"/>
              </a:spcBef>
              <a:spcAft>
                <a:spcPts val="0"/>
              </a:spcAft>
              <a:buNone/>
            </a:pPr>
            <a:r>
              <a:rPr lang="en-US" i="1"/>
              <a:t> We had this enormous donor acquisition and no one had intentionally thanked these donors. No one had picked up the phone and said thank you so much for your generosity and this is what we have been able to accomplish with your partnership and investment. At the same time, we were navigating the demographics of the folks working at our nonprofit law firm. For many of our colleagues who are also attorneys, this was the first time they had ever worked at a nonprofit, so instilling a culture of philanthropy was critically important - partnering with them to understand donor engagement and speaking about our work in a way that leads with impact was the task at hand.</a:t>
            </a:r>
            <a:endParaRPr i="1"/>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b="1"/>
              <a:t>Lejla:</a:t>
            </a:r>
            <a:r>
              <a:rPr lang="en-US"/>
              <a:t> And the result of our desire to combine stewardship with building our internal culture of philanthropy was DJC’s first ever Thank-a-thon in the summer of 2021 - asking every staff member at DJC to pick up the phone or write thank you cards and thank donors. The results of this were tremendous: We were able call and send thank you letters to hundreds of donors, and send every donor a stewardship email, summarizing the impact of what we achieved in the last year with their support. Out of a team of 30 employees, primarily attorneys, 60 percent of our staff participated. And we’ve kept that tradition going and in 2022, pictured on this slide, we had even greater success with results including 400 donors thanked and a turnout of 85 percent of our team.</a:t>
            </a:r>
            <a:endParaRPr/>
          </a:p>
        </p:txBody>
      </p:sp>
      <p:sp>
        <p:nvSpPr>
          <p:cNvPr id="89" name="Google Shape;89;g2045183e17c_0_2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344634" y="1156855"/>
            <a:ext cx="4324348" cy="18703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3A3838"/>
              </a:buClr>
              <a:buSzPts val="4400"/>
              <a:buFont typeface="Montserrat Medium"/>
              <a:buNone/>
              <a:defRPr sz="4400" b="1" i="0" u="none" strike="noStrike" cap="none">
                <a:solidFill>
                  <a:srgbClr val="3A3838"/>
                </a:solidFill>
                <a:latin typeface="Montserrat Medium"/>
                <a:ea typeface="Montserrat Medium"/>
                <a:cs typeface="Montserrat Medium"/>
                <a:sym typeface="Montserrat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body" idx="1"/>
          </p:nvPr>
        </p:nvSpPr>
        <p:spPr>
          <a:xfrm>
            <a:off x="344635" y="3130983"/>
            <a:ext cx="3479220" cy="679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rgbClr val="3A3838"/>
              </a:buClr>
              <a:buSzPts val="2100"/>
              <a:buFont typeface="Arial"/>
              <a:buNone/>
              <a:defRPr sz="2100" b="0" i="0" u="none" strike="noStrike" cap="none">
                <a:solidFill>
                  <a:srgbClr val="3A3838"/>
                </a:solidFill>
                <a:latin typeface="Arial"/>
                <a:ea typeface="Arial"/>
                <a:cs typeface="Arial"/>
                <a:sym typeface="Arial"/>
              </a:defRPr>
            </a:lvl1pPr>
            <a:lvl2pPr marL="914400" marR="0" lvl="1" indent="-342900" algn="ctr"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23850" algn="ctr"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3pPr>
            <a:lvl4pPr marL="1828800" marR="0" lvl="3" indent="-314325" algn="ctr"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ctr"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Box Content">
  <p:cSld name="2 Box Conten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28650" y="1080654"/>
            <a:ext cx="7886700" cy="54065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3A3838"/>
              </a:buClr>
              <a:buSzPts val="3300"/>
              <a:buFont typeface="Montserrat Medium"/>
              <a:buNone/>
              <a:defRPr sz="3300" b="0" i="0" u="none" strike="noStrike" cap="none">
                <a:solidFill>
                  <a:srgbClr val="3A3838"/>
                </a:solidFill>
                <a:latin typeface="Montserrat Medium"/>
                <a:ea typeface="Montserrat Medium"/>
                <a:cs typeface="Montserrat Medium"/>
                <a:sym typeface="Montserrat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
          <p:cNvSpPr txBox="1">
            <a:spLocks noGrp="1"/>
          </p:cNvSpPr>
          <p:nvPr>
            <p:ph type="body" idx="1"/>
          </p:nvPr>
        </p:nvSpPr>
        <p:spPr>
          <a:xfrm>
            <a:off x="628650" y="1779588"/>
            <a:ext cx="7886700" cy="2473325"/>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rgbClr val="3A3838"/>
              </a:buClr>
              <a:buSzPts val="2100"/>
              <a:buFont typeface="Arial"/>
              <a:buChar char="•"/>
              <a:defRPr sz="2100" b="0" i="0" u="none" strike="noStrike" cap="none">
                <a:solidFill>
                  <a:srgbClr val="3A3838"/>
                </a:solidFill>
                <a:latin typeface="Arial"/>
                <a:ea typeface="Arial"/>
                <a:cs typeface="Arial"/>
                <a:sym typeface="Arial"/>
              </a:defRPr>
            </a:lvl1pPr>
            <a:lvl2pPr marL="914400" marR="0" lvl="1" indent="-342900" algn="l" rtl="0">
              <a:lnSpc>
                <a:spcPct val="90000"/>
              </a:lnSpc>
              <a:spcBef>
                <a:spcPts val="375"/>
              </a:spcBef>
              <a:spcAft>
                <a:spcPts val="0"/>
              </a:spcAft>
              <a:buClr>
                <a:srgbClr val="3A3838"/>
              </a:buClr>
              <a:buSzPts val="1800"/>
              <a:buFont typeface="Arial"/>
              <a:buChar char="•"/>
              <a:defRPr sz="1800" b="0" i="0" u="none" strike="noStrike" cap="none">
                <a:solidFill>
                  <a:srgbClr val="3A3838"/>
                </a:solidFill>
                <a:latin typeface="Arial"/>
                <a:ea typeface="Arial"/>
                <a:cs typeface="Arial"/>
                <a:sym typeface="Arial"/>
              </a:defRPr>
            </a:lvl2pPr>
            <a:lvl3pPr marL="1371600" marR="0" lvl="2" indent="-323850"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al"/>
                <a:ea typeface="Arial"/>
                <a:cs typeface="Arial"/>
                <a:sym typeface="Arial"/>
              </a:defRPr>
            </a:lvl3pPr>
            <a:lvl4pPr marL="1828800" marR="0" lvl="3" indent="-314325" algn="l" rtl="0">
              <a:lnSpc>
                <a:spcPct val="90000"/>
              </a:lnSpc>
              <a:spcBef>
                <a:spcPts val="375"/>
              </a:spcBef>
              <a:spcAft>
                <a:spcPts val="0"/>
              </a:spcAft>
              <a:buClr>
                <a:srgbClr val="3A3838"/>
              </a:buClr>
              <a:buSzPts val="1350"/>
              <a:buFont typeface="Arial"/>
              <a:buChar char="•"/>
              <a:defRPr sz="1350" b="0" i="0" u="none" strike="noStrike" cap="none">
                <a:solidFill>
                  <a:srgbClr val="3A3838"/>
                </a:solidFill>
                <a:latin typeface="Arial"/>
                <a:ea typeface="Arial"/>
                <a:cs typeface="Arial"/>
                <a:sym typeface="Arial"/>
              </a:defRPr>
            </a:lvl4pPr>
            <a:lvl5pPr marL="2286000" marR="0" lvl="4" indent="-314325" algn="l" rtl="0">
              <a:lnSpc>
                <a:spcPct val="90000"/>
              </a:lnSpc>
              <a:spcBef>
                <a:spcPts val="375"/>
              </a:spcBef>
              <a:spcAft>
                <a:spcPts val="0"/>
              </a:spcAft>
              <a:buClr>
                <a:srgbClr val="3A3838"/>
              </a:buClr>
              <a:buSzPts val="1350"/>
              <a:buFont typeface="Arial"/>
              <a:buChar char="•"/>
              <a:defRPr sz="1350" b="0" i="0" u="none" strike="noStrike" cap="none">
                <a:solidFill>
                  <a:srgbClr val="3A3838"/>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Box Content">
  <p:cSld name="1 Box Content">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628650" y="1163782"/>
            <a:ext cx="7886700" cy="3089131"/>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rgbClr val="3A3838"/>
              </a:buClr>
              <a:buSzPts val="2100"/>
              <a:buFont typeface="Arial"/>
              <a:buChar char="•"/>
              <a:defRPr sz="2100" b="0" i="0" u="none" strike="noStrike" cap="none">
                <a:solidFill>
                  <a:srgbClr val="3A3838"/>
                </a:solidFill>
                <a:latin typeface="Arial"/>
                <a:ea typeface="Arial"/>
                <a:cs typeface="Arial"/>
                <a:sym typeface="Arial"/>
              </a:defRPr>
            </a:lvl1pPr>
            <a:lvl2pPr marL="914400" marR="0" lvl="1" indent="-342900" algn="l" rtl="0">
              <a:lnSpc>
                <a:spcPct val="90000"/>
              </a:lnSpc>
              <a:spcBef>
                <a:spcPts val="375"/>
              </a:spcBef>
              <a:spcAft>
                <a:spcPts val="0"/>
              </a:spcAft>
              <a:buClr>
                <a:srgbClr val="3A3838"/>
              </a:buClr>
              <a:buSzPts val="1800"/>
              <a:buFont typeface="Arial"/>
              <a:buChar char="•"/>
              <a:defRPr sz="1800" b="0" i="0" u="none" strike="noStrike" cap="none">
                <a:solidFill>
                  <a:srgbClr val="3A3838"/>
                </a:solidFill>
                <a:latin typeface="Arial"/>
                <a:ea typeface="Arial"/>
                <a:cs typeface="Arial"/>
                <a:sym typeface="Arial"/>
              </a:defRPr>
            </a:lvl2pPr>
            <a:lvl3pPr marL="1371600" marR="0" lvl="2" indent="-323850" algn="l" rtl="0">
              <a:lnSpc>
                <a:spcPct val="90000"/>
              </a:lnSpc>
              <a:spcBef>
                <a:spcPts val="375"/>
              </a:spcBef>
              <a:spcAft>
                <a:spcPts val="0"/>
              </a:spcAft>
              <a:buClr>
                <a:srgbClr val="3A3838"/>
              </a:buClr>
              <a:buSzPts val="1500"/>
              <a:buFont typeface="Arial"/>
              <a:buChar char="•"/>
              <a:defRPr sz="1500" b="0" i="0" u="none" strike="noStrike" cap="none">
                <a:solidFill>
                  <a:srgbClr val="3A3838"/>
                </a:solidFill>
                <a:latin typeface="Arial"/>
                <a:ea typeface="Arial"/>
                <a:cs typeface="Arial"/>
                <a:sym typeface="Arial"/>
              </a:defRPr>
            </a:lvl3pPr>
            <a:lvl4pPr marL="1828800" marR="0" lvl="3" indent="-314325" algn="l" rtl="0">
              <a:lnSpc>
                <a:spcPct val="90000"/>
              </a:lnSpc>
              <a:spcBef>
                <a:spcPts val="375"/>
              </a:spcBef>
              <a:spcAft>
                <a:spcPts val="0"/>
              </a:spcAft>
              <a:buClr>
                <a:srgbClr val="3A3838"/>
              </a:buClr>
              <a:buSzPts val="1350"/>
              <a:buFont typeface="Arial"/>
              <a:buChar char="•"/>
              <a:defRPr sz="1350" b="0" i="0" u="none" strike="noStrike" cap="none">
                <a:solidFill>
                  <a:srgbClr val="3A3838"/>
                </a:solidFill>
                <a:latin typeface="Arial"/>
                <a:ea typeface="Arial"/>
                <a:cs typeface="Arial"/>
                <a:sym typeface="Arial"/>
              </a:defRPr>
            </a:lvl4pPr>
            <a:lvl5pPr marL="2286000" marR="0" lvl="4" indent="-314325" algn="l" rtl="0">
              <a:lnSpc>
                <a:spcPct val="90000"/>
              </a:lnSpc>
              <a:spcBef>
                <a:spcPts val="375"/>
              </a:spcBef>
              <a:spcAft>
                <a:spcPts val="0"/>
              </a:spcAft>
              <a:buClr>
                <a:srgbClr val="3A3838"/>
              </a:buClr>
              <a:buSzPts val="1350"/>
              <a:buFont typeface="Arial"/>
              <a:buChar char="•"/>
              <a:defRPr sz="1350" b="0" i="0" u="none" strike="noStrike" cap="none">
                <a:solidFill>
                  <a:srgbClr val="3A3838"/>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Content">
  <p:cSld name="Blank Content">
    <p:spTree>
      <p:nvGrpSpPr>
        <p:cNvPr id="1" name="Shape 1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20"/>
        <p:cNvGrpSpPr/>
        <p:nvPr/>
      </p:nvGrpSpPr>
      <p:grpSpPr>
        <a:xfrm>
          <a:off x="0" y="0"/>
          <a:ext cx="0" cy="0"/>
          <a:chOff x="0" y="0"/>
          <a:chExt cx="0" cy="0"/>
        </a:xfrm>
      </p:grpSpPr>
      <p:sp>
        <p:nvSpPr>
          <p:cNvPr id="21" name="Google Shape;21;p6"/>
          <p:cNvSpPr txBox="1">
            <a:spLocks noGrp="1"/>
          </p:cNvSpPr>
          <p:nvPr>
            <p:ph type="ctrTitle"/>
          </p:nvPr>
        </p:nvSpPr>
        <p:spPr>
          <a:xfrm>
            <a:off x="1143000" y="841772"/>
            <a:ext cx="6858000" cy="1790700"/>
          </a:xfrm>
          <a:prstGeom prst="rect">
            <a:avLst/>
          </a:prstGeom>
          <a:noFill/>
          <a:ln>
            <a:noFill/>
          </a:ln>
        </p:spPr>
        <p:txBody>
          <a:bodyPr spcFirstLastPara="1" wrap="square" lIns="34275" tIns="17150" rIns="34275" bIns="17150"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500"/>
              <a:buNone/>
              <a:defRPr/>
            </a:lvl2pPr>
            <a:lvl3pPr lvl="2" algn="l" rtl="0">
              <a:lnSpc>
                <a:spcPct val="100000"/>
              </a:lnSpc>
              <a:spcBef>
                <a:spcPts val="0"/>
              </a:spcBef>
              <a:spcAft>
                <a:spcPts val="0"/>
              </a:spcAft>
              <a:buSzPts val="500"/>
              <a:buNone/>
              <a:defRPr/>
            </a:lvl3pPr>
            <a:lvl4pPr lvl="3" algn="l" rtl="0">
              <a:lnSpc>
                <a:spcPct val="100000"/>
              </a:lnSpc>
              <a:spcBef>
                <a:spcPts val="0"/>
              </a:spcBef>
              <a:spcAft>
                <a:spcPts val="0"/>
              </a:spcAft>
              <a:buSzPts val="500"/>
              <a:buNone/>
              <a:defRPr/>
            </a:lvl4pPr>
            <a:lvl5pPr lvl="4" algn="l" rtl="0">
              <a:lnSpc>
                <a:spcPct val="100000"/>
              </a:lnSpc>
              <a:spcBef>
                <a:spcPts val="0"/>
              </a:spcBef>
              <a:spcAft>
                <a:spcPts val="0"/>
              </a:spcAft>
              <a:buSzPts val="500"/>
              <a:buNone/>
              <a:defRPr/>
            </a:lvl5pPr>
            <a:lvl6pPr lvl="5" algn="l" rtl="0">
              <a:lnSpc>
                <a:spcPct val="100000"/>
              </a:lnSpc>
              <a:spcBef>
                <a:spcPts val="0"/>
              </a:spcBef>
              <a:spcAft>
                <a:spcPts val="0"/>
              </a:spcAft>
              <a:buSzPts val="500"/>
              <a:buNone/>
              <a:defRPr/>
            </a:lvl6pPr>
            <a:lvl7pPr lvl="6" algn="l" rtl="0">
              <a:lnSpc>
                <a:spcPct val="100000"/>
              </a:lnSpc>
              <a:spcBef>
                <a:spcPts val="0"/>
              </a:spcBef>
              <a:spcAft>
                <a:spcPts val="0"/>
              </a:spcAft>
              <a:buSzPts val="500"/>
              <a:buNone/>
              <a:defRPr/>
            </a:lvl7pPr>
            <a:lvl8pPr lvl="7" algn="l" rtl="0">
              <a:lnSpc>
                <a:spcPct val="100000"/>
              </a:lnSpc>
              <a:spcBef>
                <a:spcPts val="0"/>
              </a:spcBef>
              <a:spcAft>
                <a:spcPts val="0"/>
              </a:spcAft>
              <a:buSzPts val="500"/>
              <a:buNone/>
              <a:defRPr/>
            </a:lvl8pPr>
            <a:lvl9pPr lvl="8" algn="l" rtl="0">
              <a:lnSpc>
                <a:spcPct val="100000"/>
              </a:lnSpc>
              <a:spcBef>
                <a:spcPts val="0"/>
              </a:spcBef>
              <a:spcAft>
                <a:spcPts val="0"/>
              </a:spcAft>
              <a:buSzPts val="500"/>
              <a:buNone/>
              <a:defRPr/>
            </a:lvl9pPr>
          </a:lstStyle>
          <a:p>
            <a:endParaRPr/>
          </a:p>
        </p:txBody>
      </p:sp>
      <p:sp>
        <p:nvSpPr>
          <p:cNvPr id="22" name="Google Shape;22;p6"/>
          <p:cNvSpPr txBox="1">
            <a:spLocks noGrp="1"/>
          </p:cNvSpPr>
          <p:nvPr>
            <p:ph type="subTitle" idx="1"/>
          </p:nvPr>
        </p:nvSpPr>
        <p:spPr>
          <a:xfrm>
            <a:off x="1143000" y="2701529"/>
            <a:ext cx="6858000" cy="1241700"/>
          </a:xfrm>
          <a:prstGeom prst="rect">
            <a:avLst/>
          </a:prstGeom>
          <a:noFill/>
          <a:ln>
            <a:noFill/>
          </a:ln>
        </p:spPr>
        <p:txBody>
          <a:bodyPr spcFirstLastPara="1" wrap="square" lIns="34275" tIns="17150" rIns="34275" bIns="17150"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3" name="Google Shape;23;p6"/>
          <p:cNvSpPr txBox="1">
            <a:spLocks noGrp="1"/>
          </p:cNvSpPr>
          <p:nvPr>
            <p:ph type="dt" idx="10"/>
          </p:nvPr>
        </p:nvSpPr>
        <p:spPr>
          <a:xfrm>
            <a:off x="628650" y="4767263"/>
            <a:ext cx="2057400" cy="273900"/>
          </a:xfrm>
          <a:prstGeom prst="rect">
            <a:avLst/>
          </a:prstGeom>
          <a:noFill/>
          <a:ln>
            <a:noFill/>
          </a:ln>
        </p:spPr>
        <p:txBody>
          <a:bodyPr spcFirstLastPara="1" wrap="square" lIns="34275" tIns="17150" rIns="34275" bIns="17150" anchor="ctr" anchorCtr="0">
            <a:noAutofit/>
          </a:bodyPr>
          <a:lstStyle>
            <a:lvl1pPr lvl="0" algn="l" rtl="0">
              <a:lnSpc>
                <a:spcPct val="100000"/>
              </a:lnSpc>
              <a:spcBef>
                <a:spcPts val="0"/>
              </a:spcBef>
              <a:spcAft>
                <a:spcPts val="0"/>
              </a:spcAft>
              <a:buSzPts val="500"/>
              <a:buNone/>
              <a:defRPr/>
            </a:lvl1pPr>
            <a:lvl2pPr lvl="1" algn="l" rtl="0">
              <a:lnSpc>
                <a:spcPct val="100000"/>
              </a:lnSpc>
              <a:spcBef>
                <a:spcPts val="0"/>
              </a:spcBef>
              <a:spcAft>
                <a:spcPts val="0"/>
              </a:spcAft>
              <a:buSzPts val="500"/>
              <a:buNone/>
              <a:defRPr/>
            </a:lvl2pPr>
            <a:lvl3pPr lvl="2" algn="l" rtl="0">
              <a:lnSpc>
                <a:spcPct val="100000"/>
              </a:lnSpc>
              <a:spcBef>
                <a:spcPts val="0"/>
              </a:spcBef>
              <a:spcAft>
                <a:spcPts val="0"/>
              </a:spcAft>
              <a:buSzPts val="500"/>
              <a:buNone/>
              <a:defRPr/>
            </a:lvl3pPr>
            <a:lvl4pPr lvl="3" algn="l" rtl="0">
              <a:lnSpc>
                <a:spcPct val="100000"/>
              </a:lnSpc>
              <a:spcBef>
                <a:spcPts val="0"/>
              </a:spcBef>
              <a:spcAft>
                <a:spcPts val="0"/>
              </a:spcAft>
              <a:buSzPts val="500"/>
              <a:buNone/>
              <a:defRPr/>
            </a:lvl4pPr>
            <a:lvl5pPr lvl="4" algn="l" rtl="0">
              <a:lnSpc>
                <a:spcPct val="100000"/>
              </a:lnSpc>
              <a:spcBef>
                <a:spcPts val="0"/>
              </a:spcBef>
              <a:spcAft>
                <a:spcPts val="0"/>
              </a:spcAft>
              <a:buSzPts val="500"/>
              <a:buNone/>
              <a:defRPr/>
            </a:lvl5pPr>
            <a:lvl6pPr lvl="5" algn="l" rtl="0">
              <a:lnSpc>
                <a:spcPct val="100000"/>
              </a:lnSpc>
              <a:spcBef>
                <a:spcPts val="0"/>
              </a:spcBef>
              <a:spcAft>
                <a:spcPts val="0"/>
              </a:spcAft>
              <a:buSzPts val="500"/>
              <a:buNone/>
              <a:defRPr/>
            </a:lvl6pPr>
            <a:lvl7pPr lvl="6" algn="l" rtl="0">
              <a:lnSpc>
                <a:spcPct val="100000"/>
              </a:lnSpc>
              <a:spcBef>
                <a:spcPts val="0"/>
              </a:spcBef>
              <a:spcAft>
                <a:spcPts val="0"/>
              </a:spcAft>
              <a:buSzPts val="500"/>
              <a:buNone/>
              <a:defRPr/>
            </a:lvl7pPr>
            <a:lvl8pPr lvl="7" algn="l" rtl="0">
              <a:lnSpc>
                <a:spcPct val="100000"/>
              </a:lnSpc>
              <a:spcBef>
                <a:spcPts val="0"/>
              </a:spcBef>
              <a:spcAft>
                <a:spcPts val="0"/>
              </a:spcAft>
              <a:buSzPts val="500"/>
              <a:buNone/>
              <a:defRPr/>
            </a:lvl8pPr>
            <a:lvl9pPr lvl="8" algn="l" rtl="0">
              <a:lnSpc>
                <a:spcPct val="100000"/>
              </a:lnSpc>
              <a:spcBef>
                <a:spcPts val="0"/>
              </a:spcBef>
              <a:spcAft>
                <a:spcPts val="0"/>
              </a:spcAft>
              <a:buSzPts val="500"/>
              <a:buNone/>
              <a:defRPr/>
            </a:lvl9pPr>
          </a:lstStyle>
          <a:p>
            <a:endParaRPr/>
          </a:p>
        </p:txBody>
      </p:sp>
      <p:sp>
        <p:nvSpPr>
          <p:cNvPr id="24" name="Google Shape;24;p6"/>
          <p:cNvSpPr txBox="1">
            <a:spLocks noGrp="1"/>
          </p:cNvSpPr>
          <p:nvPr>
            <p:ph type="ftr" idx="11"/>
          </p:nvPr>
        </p:nvSpPr>
        <p:spPr>
          <a:xfrm>
            <a:off x="3028950" y="4767263"/>
            <a:ext cx="3086100" cy="273900"/>
          </a:xfrm>
          <a:prstGeom prst="rect">
            <a:avLst/>
          </a:prstGeom>
          <a:noFill/>
          <a:ln>
            <a:noFill/>
          </a:ln>
        </p:spPr>
        <p:txBody>
          <a:bodyPr spcFirstLastPara="1" wrap="square" lIns="34275" tIns="17150" rIns="34275" bIns="17150" anchor="ctr" anchorCtr="0">
            <a:noAutofit/>
          </a:bodyPr>
          <a:lstStyle>
            <a:lvl1pPr lvl="0" algn="ctr" rtl="0">
              <a:lnSpc>
                <a:spcPct val="100000"/>
              </a:lnSpc>
              <a:spcBef>
                <a:spcPts val="0"/>
              </a:spcBef>
              <a:spcAft>
                <a:spcPts val="0"/>
              </a:spcAft>
              <a:buSzPts val="500"/>
              <a:buNone/>
              <a:defRPr/>
            </a:lvl1pPr>
            <a:lvl2pPr lvl="1" algn="l" rtl="0">
              <a:lnSpc>
                <a:spcPct val="100000"/>
              </a:lnSpc>
              <a:spcBef>
                <a:spcPts val="0"/>
              </a:spcBef>
              <a:spcAft>
                <a:spcPts val="0"/>
              </a:spcAft>
              <a:buSzPts val="500"/>
              <a:buNone/>
              <a:defRPr/>
            </a:lvl2pPr>
            <a:lvl3pPr lvl="2" algn="l" rtl="0">
              <a:lnSpc>
                <a:spcPct val="100000"/>
              </a:lnSpc>
              <a:spcBef>
                <a:spcPts val="0"/>
              </a:spcBef>
              <a:spcAft>
                <a:spcPts val="0"/>
              </a:spcAft>
              <a:buSzPts val="500"/>
              <a:buNone/>
              <a:defRPr/>
            </a:lvl3pPr>
            <a:lvl4pPr lvl="3" algn="l" rtl="0">
              <a:lnSpc>
                <a:spcPct val="100000"/>
              </a:lnSpc>
              <a:spcBef>
                <a:spcPts val="0"/>
              </a:spcBef>
              <a:spcAft>
                <a:spcPts val="0"/>
              </a:spcAft>
              <a:buSzPts val="500"/>
              <a:buNone/>
              <a:defRPr/>
            </a:lvl4pPr>
            <a:lvl5pPr lvl="4" algn="l" rtl="0">
              <a:lnSpc>
                <a:spcPct val="100000"/>
              </a:lnSpc>
              <a:spcBef>
                <a:spcPts val="0"/>
              </a:spcBef>
              <a:spcAft>
                <a:spcPts val="0"/>
              </a:spcAft>
              <a:buSzPts val="500"/>
              <a:buNone/>
              <a:defRPr/>
            </a:lvl5pPr>
            <a:lvl6pPr lvl="5" algn="l" rtl="0">
              <a:lnSpc>
                <a:spcPct val="100000"/>
              </a:lnSpc>
              <a:spcBef>
                <a:spcPts val="0"/>
              </a:spcBef>
              <a:spcAft>
                <a:spcPts val="0"/>
              </a:spcAft>
              <a:buSzPts val="500"/>
              <a:buNone/>
              <a:defRPr/>
            </a:lvl6pPr>
            <a:lvl7pPr lvl="6" algn="l" rtl="0">
              <a:lnSpc>
                <a:spcPct val="100000"/>
              </a:lnSpc>
              <a:spcBef>
                <a:spcPts val="0"/>
              </a:spcBef>
              <a:spcAft>
                <a:spcPts val="0"/>
              </a:spcAft>
              <a:buSzPts val="500"/>
              <a:buNone/>
              <a:defRPr/>
            </a:lvl7pPr>
            <a:lvl8pPr lvl="7" algn="l" rtl="0">
              <a:lnSpc>
                <a:spcPct val="100000"/>
              </a:lnSpc>
              <a:spcBef>
                <a:spcPts val="0"/>
              </a:spcBef>
              <a:spcAft>
                <a:spcPts val="0"/>
              </a:spcAft>
              <a:buSzPts val="500"/>
              <a:buNone/>
              <a:defRPr/>
            </a:lvl8pPr>
            <a:lvl9pPr lvl="8" algn="l" rtl="0">
              <a:lnSpc>
                <a:spcPct val="100000"/>
              </a:lnSpc>
              <a:spcBef>
                <a:spcPts val="0"/>
              </a:spcBef>
              <a:spcAft>
                <a:spcPts val="0"/>
              </a:spcAft>
              <a:buSzPts val="500"/>
              <a:buNone/>
              <a:defRPr/>
            </a:lvl9pPr>
          </a:lstStyle>
          <a:p>
            <a:endParaRPr/>
          </a:p>
        </p:txBody>
      </p:sp>
      <p:sp>
        <p:nvSpPr>
          <p:cNvPr id="25" name="Google Shape;25;p6"/>
          <p:cNvSpPr txBox="1">
            <a:spLocks noGrp="1"/>
          </p:cNvSpPr>
          <p:nvPr>
            <p:ph type="sldNum" idx="12"/>
          </p:nvPr>
        </p:nvSpPr>
        <p:spPr>
          <a:xfrm>
            <a:off x="6457950" y="4767263"/>
            <a:ext cx="2057400" cy="273900"/>
          </a:xfrm>
          <a:prstGeom prst="rect">
            <a:avLst/>
          </a:prstGeom>
          <a:noFill/>
          <a:ln>
            <a:noFill/>
          </a:ln>
        </p:spPr>
        <p:txBody>
          <a:bodyPr spcFirstLastPara="1" wrap="square" lIns="34275" tIns="17150" rIns="34275" bIns="1715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7">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220000" y="1236450"/>
            <a:ext cx="8556000" cy="187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A3838"/>
              </a:buClr>
              <a:buSzPts val="4400"/>
              <a:buFont typeface="Montserrat Medium"/>
              <a:buNone/>
            </a:pPr>
            <a:r>
              <a:rPr lang="en-US" sz="3200" dirty="0"/>
              <a:t>Fundraising Rooted in Racial Justice: </a:t>
            </a:r>
            <a:endParaRPr sz="3200" dirty="0"/>
          </a:p>
          <a:p>
            <a:pPr marL="0" lvl="0" indent="0" algn="ctr" rtl="0">
              <a:lnSpc>
                <a:spcPct val="90000"/>
              </a:lnSpc>
              <a:spcBef>
                <a:spcPts val="0"/>
              </a:spcBef>
              <a:spcAft>
                <a:spcPts val="0"/>
              </a:spcAft>
              <a:buClr>
                <a:srgbClr val="3A3838"/>
              </a:buClr>
              <a:buSzPts val="4400"/>
              <a:buFont typeface="Montserrat Medium"/>
              <a:buNone/>
            </a:pPr>
            <a:endParaRPr sz="1500" dirty="0"/>
          </a:p>
          <a:p>
            <a:pPr marL="0" lvl="0" indent="0" algn="ctr" rtl="0">
              <a:lnSpc>
                <a:spcPct val="90000"/>
              </a:lnSpc>
              <a:spcBef>
                <a:spcPts val="0"/>
              </a:spcBef>
              <a:spcAft>
                <a:spcPts val="0"/>
              </a:spcAft>
              <a:buClr>
                <a:srgbClr val="3A3838"/>
              </a:buClr>
              <a:buSzPts val="4400"/>
              <a:buFont typeface="Montserrat Medium"/>
              <a:buNone/>
            </a:pPr>
            <a:r>
              <a:rPr lang="en-US" sz="3200" dirty="0"/>
              <a:t>Transitioning Crisis Donors to Mission Donors</a:t>
            </a:r>
            <a:endParaRPr sz="3200" dirty="0"/>
          </a:p>
        </p:txBody>
      </p:sp>
      <p:sp>
        <p:nvSpPr>
          <p:cNvPr id="31" name="Google Shape;31;p7"/>
          <p:cNvSpPr txBox="1"/>
          <p:nvPr/>
        </p:nvSpPr>
        <p:spPr>
          <a:xfrm>
            <a:off x="826850" y="3509025"/>
            <a:ext cx="7501200" cy="67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100">
                <a:solidFill>
                  <a:srgbClr val="3A3838"/>
                </a:solidFill>
              </a:rPr>
              <a:t>Lejla Bajgorić, Douglas Manigault III, and Regina M. Sharma</a:t>
            </a:r>
            <a:endParaRPr sz="1300" b="1">
              <a:solidFill>
                <a:srgbClr val="3A383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628650" y="959479"/>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a:t>Strategy for Long-Term Investment</a:t>
            </a:r>
            <a:endParaRPr/>
          </a:p>
        </p:txBody>
      </p:sp>
      <p:sp>
        <p:nvSpPr>
          <p:cNvPr id="100" name="Google Shape;100;p16"/>
          <p:cNvSpPr txBox="1">
            <a:spLocks noGrp="1"/>
          </p:cNvSpPr>
          <p:nvPr>
            <p:ph type="body" idx="1"/>
          </p:nvPr>
        </p:nvSpPr>
        <p:spPr>
          <a:xfrm>
            <a:off x="463775" y="1716038"/>
            <a:ext cx="4470900" cy="24732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Develop an Annual Giving communications strategy rooted in our values</a:t>
            </a:r>
            <a:endParaRPr>
              <a:latin typeface="Montserrat"/>
              <a:ea typeface="Montserrat"/>
              <a:cs typeface="Montserrat"/>
              <a:sym typeface="Montserrat"/>
            </a:endParaRPr>
          </a:p>
          <a:p>
            <a:pPr marL="457200" lvl="0" indent="-361950" algn="l" rtl="0">
              <a:spcBef>
                <a:spcPts val="0"/>
              </a:spcBef>
              <a:spcAft>
                <a:spcPts val="0"/>
              </a:spcAft>
              <a:buSzPts val="2100"/>
              <a:buFont typeface="Montserrat"/>
              <a:buChar char="➢"/>
            </a:pPr>
            <a:r>
              <a:rPr lang="en-US">
                <a:latin typeface="Montserrat"/>
                <a:ea typeface="Montserrat"/>
                <a:cs typeface="Montserrat"/>
                <a:sym typeface="Montserrat"/>
              </a:rPr>
              <a:t>Build a Sustaining Giving Program</a:t>
            </a:r>
            <a:endParaRPr>
              <a:latin typeface="Montserrat"/>
              <a:ea typeface="Montserrat"/>
              <a:cs typeface="Montserrat"/>
              <a:sym typeface="Montserrat"/>
            </a:endParaRPr>
          </a:p>
          <a:p>
            <a:pPr marL="457200" lvl="0" indent="-361950" algn="l" rtl="0">
              <a:spcBef>
                <a:spcPts val="0"/>
              </a:spcBef>
              <a:spcAft>
                <a:spcPts val="0"/>
              </a:spcAft>
              <a:buSzPts val="2100"/>
              <a:buFont typeface="Montserrat"/>
              <a:buChar char="➢"/>
            </a:pPr>
            <a:r>
              <a:rPr lang="en-US">
                <a:latin typeface="Montserrat"/>
                <a:ea typeface="Montserrat"/>
                <a:cs typeface="Montserrat"/>
                <a:sym typeface="Montserrat"/>
              </a:rPr>
              <a:t>Prioritize a Leadership &amp; Major Giving Program </a:t>
            </a:r>
            <a:endParaRPr>
              <a:latin typeface="Montserrat"/>
              <a:ea typeface="Montserrat"/>
              <a:cs typeface="Montserrat"/>
              <a:sym typeface="Montserrat"/>
            </a:endParaRPr>
          </a:p>
        </p:txBody>
      </p:sp>
      <p:pic>
        <p:nvPicPr>
          <p:cNvPr id="101" name="Google Shape;101;p16"/>
          <p:cNvPicPr preferRelativeResize="0"/>
          <p:nvPr/>
        </p:nvPicPr>
        <p:blipFill rotWithShape="1">
          <a:blip r:embed="rId3">
            <a:alphaModFix/>
          </a:blip>
          <a:srcRect t="18804"/>
          <a:stretch/>
        </p:blipFill>
        <p:spPr>
          <a:xfrm>
            <a:off x="5000625" y="1712875"/>
            <a:ext cx="4143375" cy="2235125"/>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Annual Giving Communications Strategy</a:t>
            </a:r>
            <a:endParaRPr sz="2600"/>
          </a:p>
          <a:p>
            <a:pPr marL="0" lvl="0" indent="0" algn="ctr" rtl="0">
              <a:spcBef>
                <a:spcPts val="0"/>
              </a:spcBef>
              <a:spcAft>
                <a:spcPts val="0"/>
              </a:spcAft>
              <a:buNone/>
            </a:pPr>
            <a:endParaRPr sz="2600"/>
          </a:p>
        </p:txBody>
      </p:sp>
      <p:pic>
        <p:nvPicPr>
          <p:cNvPr id="108" name="Google Shape;108;p17"/>
          <p:cNvPicPr preferRelativeResize="0"/>
          <p:nvPr/>
        </p:nvPicPr>
        <p:blipFill rotWithShape="1">
          <a:blip r:embed="rId3">
            <a:alphaModFix/>
          </a:blip>
          <a:srcRect b="48178"/>
          <a:stretch/>
        </p:blipFill>
        <p:spPr>
          <a:xfrm>
            <a:off x="170875" y="2448575"/>
            <a:ext cx="4249199" cy="1748300"/>
          </a:xfrm>
          <a:prstGeom prst="rect">
            <a:avLst/>
          </a:prstGeom>
          <a:noFill/>
          <a:ln>
            <a:noFill/>
          </a:ln>
        </p:spPr>
      </p:pic>
      <p:pic>
        <p:nvPicPr>
          <p:cNvPr id="109" name="Google Shape;109;p17"/>
          <p:cNvPicPr preferRelativeResize="0"/>
          <p:nvPr/>
        </p:nvPicPr>
        <p:blipFill rotWithShape="1">
          <a:blip r:embed="rId3">
            <a:alphaModFix/>
          </a:blip>
          <a:srcRect t="51347" b="4"/>
          <a:stretch/>
        </p:blipFill>
        <p:spPr>
          <a:xfrm>
            <a:off x="4496275" y="2447853"/>
            <a:ext cx="4358425" cy="1683471"/>
          </a:xfrm>
          <a:prstGeom prst="rect">
            <a:avLst/>
          </a:prstGeom>
          <a:noFill/>
          <a:ln>
            <a:noFill/>
          </a:ln>
        </p:spPr>
      </p:pic>
      <p:pic>
        <p:nvPicPr>
          <p:cNvPr id="110" name="Google Shape;110;p17"/>
          <p:cNvPicPr preferRelativeResize="0"/>
          <p:nvPr/>
        </p:nvPicPr>
        <p:blipFill rotWithShape="1">
          <a:blip r:embed="rId4">
            <a:alphaModFix/>
          </a:blip>
          <a:srcRect l="7244" t="40476"/>
          <a:stretch/>
        </p:blipFill>
        <p:spPr>
          <a:xfrm>
            <a:off x="2685100" y="1621250"/>
            <a:ext cx="3773801" cy="795025"/>
          </a:xfrm>
          <a:prstGeom prst="rect">
            <a:avLst/>
          </a:prstGeom>
          <a:noFill/>
          <a:ln>
            <a:noFill/>
          </a:ln>
        </p:spPr>
      </p:pic>
      <p:sp>
        <p:nvSpPr>
          <p:cNvPr id="111" name="Google Shape;111;p17"/>
          <p:cNvSpPr txBox="1"/>
          <p:nvPr/>
        </p:nvSpPr>
        <p:spPr>
          <a:xfrm>
            <a:off x="6183600" y="4058150"/>
            <a:ext cx="4155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Montserrat"/>
                <a:ea typeface="Montserrat"/>
                <a:cs typeface="Montserrat"/>
                <a:sym typeface="Montserrat"/>
              </a:rPr>
              <a:t>Source: Community Centric Fundraising</a:t>
            </a:r>
            <a:endParaRPr sz="10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Annual Giving Communications Strategy</a:t>
            </a:r>
            <a:endParaRPr sz="2600"/>
          </a:p>
          <a:p>
            <a:pPr marL="0" lvl="0" indent="0" algn="ctr" rtl="0">
              <a:spcBef>
                <a:spcPts val="0"/>
              </a:spcBef>
              <a:spcAft>
                <a:spcPts val="0"/>
              </a:spcAft>
              <a:buNone/>
            </a:pPr>
            <a:endParaRPr sz="2600"/>
          </a:p>
        </p:txBody>
      </p:sp>
      <p:pic>
        <p:nvPicPr>
          <p:cNvPr id="118" name="Google Shape;118;p18"/>
          <p:cNvPicPr preferRelativeResize="0"/>
          <p:nvPr/>
        </p:nvPicPr>
        <p:blipFill rotWithShape="1">
          <a:blip r:embed="rId3">
            <a:alphaModFix/>
          </a:blip>
          <a:srcRect b="26879"/>
          <a:stretch/>
        </p:blipFill>
        <p:spPr>
          <a:xfrm>
            <a:off x="407537" y="1621250"/>
            <a:ext cx="8328927" cy="2335850"/>
          </a:xfrm>
          <a:prstGeom prst="rect">
            <a:avLst/>
          </a:prstGeom>
          <a:noFill/>
          <a:ln w="9525" cap="flat" cmpd="sng">
            <a:solidFill>
              <a:schemeClr val="dk1"/>
            </a:solidFill>
            <a:prstDash val="solid"/>
            <a:round/>
            <a:headEnd type="none" w="sm" len="sm"/>
            <a:tailEnd type="none" w="sm" len="sm"/>
          </a:ln>
        </p:spPr>
      </p:pic>
      <p:pic>
        <p:nvPicPr>
          <p:cNvPr id="119" name="Google Shape;119;p18"/>
          <p:cNvPicPr preferRelativeResize="0"/>
          <p:nvPr/>
        </p:nvPicPr>
        <p:blipFill rotWithShape="1">
          <a:blip r:embed="rId3">
            <a:alphaModFix/>
          </a:blip>
          <a:srcRect t="89501"/>
          <a:stretch/>
        </p:blipFill>
        <p:spPr>
          <a:xfrm>
            <a:off x="407525" y="3969725"/>
            <a:ext cx="8328949" cy="33535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600"/>
              <a:t>Sustaining Giving Program: Design</a:t>
            </a:r>
            <a:endParaRPr/>
          </a:p>
        </p:txBody>
      </p:sp>
      <p:pic>
        <p:nvPicPr>
          <p:cNvPr id="126" name="Google Shape;126;p19"/>
          <p:cNvPicPr preferRelativeResize="0"/>
          <p:nvPr/>
        </p:nvPicPr>
        <p:blipFill rotWithShape="1">
          <a:blip r:embed="rId3">
            <a:alphaModFix/>
          </a:blip>
          <a:srcRect b="9592"/>
          <a:stretch/>
        </p:blipFill>
        <p:spPr>
          <a:xfrm>
            <a:off x="2457750" y="1621250"/>
            <a:ext cx="4228490" cy="2473199"/>
          </a:xfrm>
          <a:prstGeom prst="rect">
            <a:avLst/>
          </a:prstGeom>
          <a:noFill/>
          <a:ln>
            <a:noFill/>
          </a:ln>
        </p:spPr>
      </p:pic>
      <p:sp>
        <p:nvSpPr>
          <p:cNvPr id="127" name="Google Shape;127;p19"/>
          <p:cNvSpPr txBox="1">
            <a:spLocks noGrp="1"/>
          </p:cNvSpPr>
          <p:nvPr>
            <p:ph type="body" idx="1"/>
          </p:nvPr>
        </p:nvSpPr>
        <p:spPr>
          <a:xfrm>
            <a:off x="478950" y="2072841"/>
            <a:ext cx="1978800" cy="5406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Name</a:t>
            </a:r>
            <a:endParaRPr>
              <a:latin typeface="Montserrat"/>
              <a:ea typeface="Montserrat"/>
              <a:cs typeface="Montserrat"/>
              <a:sym typeface="Montserrat"/>
            </a:endParaRPr>
          </a:p>
          <a:p>
            <a:pPr marL="457200" lvl="0" indent="0" algn="l" rtl="0">
              <a:spcBef>
                <a:spcPts val="750"/>
              </a:spcBef>
              <a:spcAft>
                <a:spcPts val="0"/>
              </a:spcAft>
              <a:buNone/>
            </a:pPr>
            <a:endParaRPr/>
          </a:p>
        </p:txBody>
      </p:sp>
      <p:sp>
        <p:nvSpPr>
          <p:cNvPr id="128" name="Google Shape;128;p19"/>
          <p:cNvSpPr txBox="1">
            <a:spLocks noGrp="1"/>
          </p:cNvSpPr>
          <p:nvPr>
            <p:ph type="body" idx="1"/>
          </p:nvPr>
        </p:nvSpPr>
        <p:spPr>
          <a:xfrm>
            <a:off x="453300" y="2842041"/>
            <a:ext cx="1978800" cy="5406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Logo</a:t>
            </a:r>
            <a:endParaRPr>
              <a:latin typeface="Montserrat"/>
              <a:ea typeface="Montserrat"/>
              <a:cs typeface="Montserrat"/>
              <a:sym typeface="Montserrat"/>
            </a:endParaRPr>
          </a:p>
          <a:p>
            <a:pPr marL="457200" lvl="0" indent="0" algn="l" rtl="0">
              <a:spcBef>
                <a:spcPts val="750"/>
              </a:spcBef>
              <a:spcAft>
                <a:spcPts val="0"/>
              </a:spcAft>
              <a:buNone/>
            </a:pPr>
            <a:endParaRPr/>
          </a:p>
        </p:txBody>
      </p:sp>
      <p:sp>
        <p:nvSpPr>
          <p:cNvPr id="129" name="Google Shape;129;p19"/>
          <p:cNvSpPr txBox="1">
            <a:spLocks noGrp="1"/>
          </p:cNvSpPr>
          <p:nvPr>
            <p:ph type="body" idx="1"/>
          </p:nvPr>
        </p:nvSpPr>
        <p:spPr>
          <a:xfrm>
            <a:off x="6686250" y="2145666"/>
            <a:ext cx="1978800" cy="5406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Tagline</a:t>
            </a:r>
            <a:endParaRPr>
              <a:latin typeface="Montserrat"/>
              <a:ea typeface="Montserrat"/>
              <a:cs typeface="Montserrat"/>
              <a:sym typeface="Montserrat"/>
            </a:endParaRPr>
          </a:p>
          <a:p>
            <a:pPr marL="457200" lvl="0" indent="0" algn="l" rtl="0">
              <a:spcBef>
                <a:spcPts val="750"/>
              </a:spcBef>
              <a:spcAft>
                <a:spcPts val="0"/>
              </a:spcAft>
              <a:buNone/>
            </a:pPr>
            <a:endParaRPr/>
          </a:p>
        </p:txBody>
      </p:sp>
      <p:sp>
        <p:nvSpPr>
          <p:cNvPr id="130" name="Google Shape;130;p19"/>
          <p:cNvSpPr txBox="1">
            <a:spLocks noGrp="1"/>
          </p:cNvSpPr>
          <p:nvPr>
            <p:ph type="body" idx="1"/>
          </p:nvPr>
        </p:nvSpPr>
        <p:spPr>
          <a:xfrm>
            <a:off x="6686250" y="2977091"/>
            <a:ext cx="1978800" cy="5406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Mission centered offerings</a:t>
            </a:r>
            <a:endParaRPr>
              <a:latin typeface="Montserrat"/>
              <a:ea typeface="Montserrat"/>
              <a:cs typeface="Montserrat"/>
              <a:sym typeface="Montserrat"/>
            </a:endParaRPr>
          </a:p>
          <a:p>
            <a:pPr marL="457200" lvl="0" indent="0" algn="l" rtl="0">
              <a:spcBef>
                <a:spcPts val="75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600"/>
              <a:t>Sustaining Giving Program: Engagement</a:t>
            </a:r>
            <a:endParaRPr/>
          </a:p>
        </p:txBody>
      </p:sp>
      <p:pic>
        <p:nvPicPr>
          <p:cNvPr id="137" name="Google Shape;137;p20"/>
          <p:cNvPicPr preferRelativeResize="0"/>
          <p:nvPr/>
        </p:nvPicPr>
        <p:blipFill>
          <a:blip r:embed="rId3">
            <a:alphaModFix/>
          </a:blip>
          <a:stretch>
            <a:fillRect/>
          </a:stretch>
        </p:blipFill>
        <p:spPr>
          <a:xfrm>
            <a:off x="628650" y="1612125"/>
            <a:ext cx="3443749" cy="2694232"/>
          </a:xfrm>
          <a:prstGeom prst="rect">
            <a:avLst/>
          </a:prstGeom>
          <a:noFill/>
          <a:ln w="9525" cap="flat" cmpd="sng">
            <a:solidFill>
              <a:schemeClr val="dk1"/>
            </a:solidFill>
            <a:prstDash val="solid"/>
            <a:round/>
            <a:headEnd type="none" w="sm" len="sm"/>
            <a:tailEnd type="none" w="sm" len="sm"/>
          </a:ln>
        </p:spPr>
      </p:pic>
      <p:pic>
        <p:nvPicPr>
          <p:cNvPr id="138" name="Google Shape;138;p20"/>
          <p:cNvPicPr preferRelativeResize="0"/>
          <p:nvPr/>
        </p:nvPicPr>
        <p:blipFill>
          <a:blip r:embed="rId4">
            <a:alphaModFix/>
          </a:blip>
          <a:stretch>
            <a:fillRect/>
          </a:stretch>
        </p:blipFill>
        <p:spPr>
          <a:xfrm>
            <a:off x="4946575" y="1548950"/>
            <a:ext cx="3248375" cy="275635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600"/>
              <a:t>Sustaining Giving Program: Launch</a:t>
            </a:r>
            <a:endParaRPr/>
          </a:p>
        </p:txBody>
      </p:sp>
      <p:pic>
        <p:nvPicPr>
          <p:cNvPr id="145" name="Google Shape;145;p21"/>
          <p:cNvPicPr preferRelativeResize="0"/>
          <p:nvPr/>
        </p:nvPicPr>
        <p:blipFill>
          <a:blip r:embed="rId3">
            <a:alphaModFix/>
          </a:blip>
          <a:stretch>
            <a:fillRect/>
          </a:stretch>
        </p:blipFill>
        <p:spPr>
          <a:xfrm>
            <a:off x="2549550" y="1758875"/>
            <a:ext cx="3892498" cy="2473200"/>
          </a:xfrm>
          <a:prstGeom prst="rect">
            <a:avLst/>
          </a:prstGeom>
          <a:noFill/>
          <a:ln w="9525" cap="flat" cmpd="sng">
            <a:solidFill>
              <a:schemeClr val="dk1"/>
            </a:solidFill>
            <a:prstDash val="solid"/>
            <a:round/>
            <a:headEnd type="none" w="sm" len="sm"/>
            <a:tailEnd type="none" w="sm" len="sm"/>
          </a:ln>
        </p:spPr>
      </p:pic>
      <p:sp>
        <p:nvSpPr>
          <p:cNvPr id="146" name="Google Shape;146;p21"/>
          <p:cNvSpPr txBox="1">
            <a:spLocks noGrp="1"/>
          </p:cNvSpPr>
          <p:nvPr>
            <p:ph type="body" idx="1"/>
          </p:nvPr>
        </p:nvSpPr>
        <p:spPr>
          <a:xfrm>
            <a:off x="6588050" y="1835075"/>
            <a:ext cx="2465400" cy="7842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Welcome package</a:t>
            </a:r>
            <a:endParaRPr>
              <a:latin typeface="Montserrat"/>
              <a:ea typeface="Montserrat"/>
              <a:cs typeface="Montserrat"/>
              <a:sym typeface="Montserrat"/>
            </a:endParaRPr>
          </a:p>
          <a:p>
            <a:pPr marL="914400" lvl="1" indent="-323850" algn="l" rtl="0">
              <a:spcBef>
                <a:spcPts val="0"/>
              </a:spcBef>
              <a:spcAft>
                <a:spcPts val="0"/>
              </a:spcAft>
              <a:buSzPts val="1500"/>
              <a:buFont typeface="Montserrat"/>
              <a:buChar char="○"/>
            </a:pPr>
            <a:r>
              <a:rPr lang="en-US" sz="1500">
                <a:latin typeface="Montserrat"/>
                <a:ea typeface="Montserrat"/>
                <a:cs typeface="Montserrat"/>
                <a:sym typeface="Montserrat"/>
              </a:rPr>
              <a:t>letter</a:t>
            </a:r>
            <a:endParaRPr sz="1500">
              <a:latin typeface="Montserrat"/>
              <a:ea typeface="Montserrat"/>
              <a:cs typeface="Montserrat"/>
              <a:sym typeface="Montserrat"/>
            </a:endParaRPr>
          </a:p>
          <a:p>
            <a:pPr marL="914400" lvl="1" indent="-323850" algn="l" rtl="0">
              <a:spcBef>
                <a:spcPts val="0"/>
              </a:spcBef>
              <a:spcAft>
                <a:spcPts val="0"/>
              </a:spcAft>
              <a:buSzPts val="1500"/>
              <a:buFont typeface="Montserrat"/>
              <a:buChar char="○"/>
            </a:pPr>
            <a:r>
              <a:rPr lang="en-US" sz="1500">
                <a:latin typeface="Montserrat"/>
                <a:ea typeface="Montserrat"/>
                <a:cs typeface="Montserrat"/>
                <a:sym typeface="Montserrat"/>
              </a:rPr>
              <a:t>impact report</a:t>
            </a:r>
            <a:endParaRPr sz="1500">
              <a:latin typeface="Montserrat"/>
              <a:ea typeface="Montserrat"/>
              <a:cs typeface="Montserrat"/>
              <a:sym typeface="Montserrat"/>
            </a:endParaRPr>
          </a:p>
          <a:p>
            <a:pPr marL="914400" lvl="1" indent="-323850" algn="l" rtl="0">
              <a:spcBef>
                <a:spcPts val="0"/>
              </a:spcBef>
              <a:spcAft>
                <a:spcPts val="0"/>
              </a:spcAft>
              <a:buSzPts val="1500"/>
              <a:buFont typeface="Montserrat"/>
              <a:buChar char="○"/>
            </a:pPr>
            <a:r>
              <a:rPr lang="en-US" sz="1500">
                <a:latin typeface="Montserrat"/>
                <a:ea typeface="Montserrat"/>
                <a:cs typeface="Montserrat"/>
                <a:sym typeface="Montserrat"/>
              </a:rPr>
              <a:t>giveaways</a:t>
            </a:r>
            <a:endParaRPr sz="1500">
              <a:latin typeface="Montserrat"/>
              <a:ea typeface="Montserrat"/>
              <a:cs typeface="Montserrat"/>
              <a:sym typeface="Montserrat"/>
            </a:endParaRPr>
          </a:p>
          <a:p>
            <a:pPr marL="457200" lvl="0" indent="0" algn="l" rtl="0">
              <a:spcBef>
                <a:spcPts val="750"/>
              </a:spcBef>
              <a:spcAft>
                <a:spcPts val="0"/>
              </a:spcAft>
              <a:buNone/>
            </a:pPr>
            <a:endParaRPr/>
          </a:p>
        </p:txBody>
      </p:sp>
      <p:sp>
        <p:nvSpPr>
          <p:cNvPr id="147" name="Google Shape;147;p21"/>
          <p:cNvSpPr txBox="1">
            <a:spLocks noGrp="1"/>
          </p:cNvSpPr>
          <p:nvPr>
            <p:ph type="body" idx="1"/>
          </p:nvPr>
        </p:nvSpPr>
        <p:spPr>
          <a:xfrm>
            <a:off x="203550" y="1987475"/>
            <a:ext cx="2344800" cy="7842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Celebrating founding members</a:t>
            </a:r>
            <a:endParaRPr>
              <a:latin typeface="Montserrat"/>
              <a:ea typeface="Montserrat"/>
              <a:cs typeface="Montserrat"/>
              <a:sym typeface="Montserrat"/>
            </a:endParaRPr>
          </a:p>
          <a:p>
            <a:pPr marL="457200" lvl="0" indent="0" algn="l" rtl="0">
              <a:spcBef>
                <a:spcPts val="750"/>
              </a:spcBef>
              <a:spcAft>
                <a:spcPts val="0"/>
              </a:spcAft>
              <a:buNone/>
            </a:pPr>
            <a:endParaRPr/>
          </a:p>
        </p:txBody>
      </p:sp>
      <p:sp>
        <p:nvSpPr>
          <p:cNvPr id="148" name="Google Shape;148;p21"/>
          <p:cNvSpPr txBox="1">
            <a:spLocks noGrp="1"/>
          </p:cNvSpPr>
          <p:nvPr>
            <p:ph type="body" idx="1"/>
          </p:nvPr>
        </p:nvSpPr>
        <p:spPr>
          <a:xfrm>
            <a:off x="203550" y="3137900"/>
            <a:ext cx="2344800" cy="7842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Welcome campaign e-series</a:t>
            </a:r>
            <a:endParaRPr>
              <a:latin typeface="Montserrat"/>
              <a:ea typeface="Montserrat"/>
              <a:cs typeface="Montserrat"/>
              <a:sym typeface="Montserrat"/>
            </a:endParaRPr>
          </a:p>
          <a:p>
            <a:pPr marL="457200" lvl="0" indent="0" algn="l" rtl="0">
              <a:spcBef>
                <a:spcPts val="75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Sustaining Giving Program: Visibility</a:t>
            </a:r>
            <a:endParaRPr/>
          </a:p>
        </p:txBody>
      </p:sp>
      <p:pic>
        <p:nvPicPr>
          <p:cNvPr id="155" name="Google Shape;155;p22"/>
          <p:cNvPicPr preferRelativeResize="0"/>
          <p:nvPr/>
        </p:nvPicPr>
        <p:blipFill rotWithShape="1">
          <a:blip r:embed="rId3">
            <a:alphaModFix/>
          </a:blip>
          <a:srcRect/>
          <a:stretch/>
        </p:blipFill>
        <p:spPr>
          <a:xfrm>
            <a:off x="206175" y="1912850"/>
            <a:ext cx="4770953" cy="2064401"/>
          </a:xfrm>
          <a:prstGeom prst="rect">
            <a:avLst/>
          </a:prstGeom>
          <a:noFill/>
          <a:ln w="9525" cap="flat" cmpd="sng">
            <a:solidFill>
              <a:schemeClr val="dk1"/>
            </a:solidFill>
            <a:prstDash val="solid"/>
            <a:round/>
            <a:headEnd type="none" w="sm" len="sm"/>
            <a:tailEnd type="none" w="sm" len="sm"/>
          </a:ln>
        </p:spPr>
      </p:pic>
      <p:pic>
        <p:nvPicPr>
          <p:cNvPr id="156" name="Google Shape;156;p22"/>
          <p:cNvPicPr preferRelativeResize="0"/>
          <p:nvPr/>
        </p:nvPicPr>
        <p:blipFill>
          <a:blip r:embed="rId4">
            <a:alphaModFix/>
          </a:blip>
          <a:stretch>
            <a:fillRect/>
          </a:stretch>
        </p:blipFill>
        <p:spPr>
          <a:xfrm>
            <a:off x="5376546" y="1912850"/>
            <a:ext cx="3475603" cy="20644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Sustaining Giving Membership Drive</a:t>
            </a:r>
            <a:endParaRPr/>
          </a:p>
        </p:txBody>
      </p:sp>
      <p:pic>
        <p:nvPicPr>
          <p:cNvPr id="163" name="Google Shape;163;p23"/>
          <p:cNvPicPr preferRelativeResize="0"/>
          <p:nvPr/>
        </p:nvPicPr>
        <p:blipFill>
          <a:blip r:embed="rId3">
            <a:alphaModFix/>
          </a:blip>
          <a:stretch>
            <a:fillRect/>
          </a:stretch>
        </p:blipFill>
        <p:spPr>
          <a:xfrm>
            <a:off x="2787463" y="1621250"/>
            <a:ext cx="3569067" cy="263012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Sustaining Giving Membership Drive</a:t>
            </a:r>
            <a:endParaRPr/>
          </a:p>
        </p:txBody>
      </p:sp>
      <p:pic>
        <p:nvPicPr>
          <p:cNvPr id="170" name="Google Shape;170;p24"/>
          <p:cNvPicPr preferRelativeResize="0"/>
          <p:nvPr/>
        </p:nvPicPr>
        <p:blipFill>
          <a:blip r:embed="rId3">
            <a:alphaModFix/>
          </a:blip>
          <a:stretch>
            <a:fillRect/>
          </a:stretch>
        </p:blipFill>
        <p:spPr>
          <a:xfrm>
            <a:off x="2875950" y="1545050"/>
            <a:ext cx="3392100" cy="2748775"/>
          </a:xfrm>
          <a:prstGeom prst="rect">
            <a:avLst/>
          </a:prstGeom>
          <a:noFill/>
          <a:ln>
            <a:noFill/>
          </a:ln>
        </p:spPr>
      </p:pic>
      <p:sp>
        <p:nvSpPr>
          <p:cNvPr id="171" name="Google Shape;171;p24"/>
          <p:cNvSpPr txBox="1"/>
          <p:nvPr/>
        </p:nvSpPr>
        <p:spPr>
          <a:xfrm>
            <a:off x="628650" y="1996800"/>
            <a:ext cx="2611200" cy="114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latin typeface="Montserrat"/>
                <a:ea typeface="Montserrat"/>
                <a:cs typeface="Montserrat"/>
                <a:sym typeface="Montserrat"/>
              </a:rPr>
              <a:t>Retention:   </a:t>
            </a:r>
            <a:r>
              <a:rPr lang="en-US" sz="1900">
                <a:highlight>
                  <a:srgbClr val="ABC770"/>
                </a:highlight>
                <a:latin typeface="Montserrat"/>
                <a:ea typeface="Montserrat"/>
                <a:cs typeface="Montserrat"/>
                <a:sym typeface="Montserrat"/>
              </a:rPr>
              <a:t>40%</a:t>
            </a:r>
            <a:r>
              <a:rPr lang="en-US" sz="300">
                <a:solidFill>
                  <a:srgbClr val="ABC770"/>
                </a:solidFill>
                <a:highlight>
                  <a:srgbClr val="ABC770"/>
                </a:highlight>
                <a:latin typeface="Montserrat"/>
                <a:ea typeface="Montserrat"/>
                <a:cs typeface="Montserrat"/>
                <a:sym typeface="Montserrat"/>
              </a:rPr>
              <a:t> .</a:t>
            </a:r>
            <a:endParaRPr sz="300">
              <a:solidFill>
                <a:srgbClr val="ABC770"/>
              </a:solidFill>
              <a:highlight>
                <a:srgbClr val="ABC770"/>
              </a:highlight>
              <a:latin typeface="Montserrat"/>
              <a:ea typeface="Montserrat"/>
              <a:cs typeface="Montserrat"/>
              <a:sym typeface="Montserrat"/>
            </a:endParaRPr>
          </a:p>
          <a:p>
            <a:pPr marL="0" lvl="0" indent="0" algn="l" rtl="0">
              <a:lnSpc>
                <a:spcPct val="115000"/>
              </a:lnSpc>
              <a:spcBef>
                <a:spcPts val="0"/>
              </a:spcBef>
              <a:spcAft>
                <a:spcPts val="0"/>
              </a:spcAft>
              <a:buNone/>
            </a:pPr>
            <a:r>
              <a:rPr lang="en-US" sz="1900">
                <a:latin typeface="Montserrat"/>
                <a:ea typeface="Montserrat"/>
                <a:cs typeface="Montserrat"/>
                <a:sym typeface="Montserrat"/>
              </a:rPr>
              <a:t>Recapture:  </a:t>
            </a:r>
            <a:r>
              <a:rPr lang="en-US" sz="1900">
                <a:highlight>
                  <a:srgbClr val="9377B0"/>
                </a:highlight>
                <a:latin typeface="Montserrat"/>
                <a:ea typeface="Montserrat"/>
                <a:cs typeface="Montserrat"/>
                <a:sym typeface="Montserrat"/>
              </a:rPr>
              <a:t>20%</a:t>
            </a:r>
            <a:r>
              <a:rPr lang="en-US" sz="700">
                <a:solidFill>
                  <a:srgbClr val="9377B0"/>
                </a:solidFill>
                <a:highlight>
                  <a:srgbClr val="9377B0"/>
                </a:highlight>
                <a:latin typeface="Montserrat"/>
                <a:ea typeface="Montserrat"/>
                <a:cs typeface="Montserrat"/>
                <a:sym typeface="Montserrat"/>
              </a:rPr>
              <a:t> .</a:t>
            </a:r>
            <a:endParaRPr sz="700">
              <a:solidFill>
                <a:srgbClr val="9377B0"/>
              </a:solidFill>
              <a:highlight>
                <a:srgbClr val="9377B0"/>
              </a:highlight>
              <a:latin typeface="Montserrat"/>
              <a:ea typeface="Montserrat"/>
              <a:cs typeface="Montserrat"/>
              <a:sym typeface="Montserrat"/>
            </a:endParaRPr>
          </a:p>
          <a:p>
            <a:pPr marL="0" lvl="0" indent="0" algn="l" rtl="0">
              <a:lnSpc>
                <a:spcPct val="115000"/>
              </a:lnSpc>
              <a:spcBef>
                <a:spcPts val="0"/>
              </a:spcBef>
              <a:spcAft>
                <a:spcPts val="0"/>
              </a:spcAft>
              <a:buNone/>
            </a:pPr>
            <a:r>
              <a:rPr lang="en-US" sz="1900">
                <a:latin typeface="Montserrat"/>
                <a:ea typeface="Montserrat"/>
                <a:cs typeface="Montserrat"/>
                <a:sym typeface="Montserrat"/>
              </a:rPr>
              <a:t>Acquisition: </a:t>
            </a:r>
            <a:r>
              <a:rPr lang="en-US" sz="1900">
                <a:highlight>
                  <a:srgbClr val="F3A85E"/>
                </a:highlight>
                <a:latin typeface="Montserrat"/>
                <a:ea typeface="Montserrat"/>
                <a:cs typeface="Montserrat"/>
                <a:sym typeface="Montserrat"/>
              </a:rPr>
              <a:t>2% </a:t>
            </a:r>
            <a:r>
              <a:rPr lang="en-US" sz="1700">
                <a:highlight>
                  <a:srgbClr val="F3A85E"/>
                </a:highlight>
                <a:latin typeface="Montserrat"/>
                <a:ea typeface="Montserrat"/>
                <a:cs typeface="Montserrat"/>
                <a:sym typeface="Montserrat"/>
              </a:rPr>
              <a:t> </a:t>
            </a:r>
            <a:r>
              <a:rPr lang="en-US" sz="1700">
                <a:solidFill>
                  <a:srgbClr val="F3A85E"/>
                </a:solidFill>
                <a:highlight>
                  <a:srgbClr val="F3A85E"/>
                </a:highlight>
                <a:latin typeface="Montserrat"/>
                <a:ea typeface="Montserrat"/>
                <a:cs typeface="Montserrat"/>
                <a:sym typeface="Montserrat"/>
              </a:rPr>
              <a:t>.</a:t>
            </a:r>
            <a:endParaRPr sz="2200">
              <a:solidFill>
                <a:srgbClr val="F3A85E"/>
              </a:solidFill>
              <a:highlight>
                <a:srgbClr val="F3A85E"/>
              </a:highlight>
              <a:latin typeface="Montserrat"/>
              <a:ea typeface="Montserrat"/>
              <a:cs typeface="Montserrat"/>
              <a:sym typeface="Montserrat"/>
            </a:endParaRPr>
          </a:p>
        </p:txBody>
      </p:sp>
      <p:sp>
        <p:nvSpPr>
          <p:cNvPr id="172" name="Google Shape;172;p24"/>
          <p:cNvSpPr txBox="1"/>
          <p:nvPr/>
        </p:nvSpPr>
        <p:spPr>
          <a:xfrm>
            <a:off x="6404175" y="3840575"/>
            <a:ext cx="244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Montserrat"/>
                <a:ea typeface="Montserrat"/>
                <a:cs typeface="Montserrat"/>
                <a:sym typeface="Montserrat"/>
              </a:rPr>
              <a:t>Source: Little Green Light</a:t>
            </a:r>
            <a:endParaRPr sz="10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Sustaining Giving Membership Drive</a:t>
            </a:r>
            <a:endParaRPr/>
          </a:p>
        </p:txBody>
      </p:sp>
      <p:pic>
        <p:nvPicPr>
          <p:cNvPr id="179" name="Google Shape;179;p25"/>
          <p:cNvPicPr preferRelativeResize="0"/>
          <p:nvPr/>
        </p:nvPicPr>
        <p:blipFill rotWithShape="1">
          <a:blip r:embed="rId3">
            <a:alphaModFix/>
          </a:blip>
          <a:srcRect t="12967"/>
          <a:stretch/>
        </p:blipFill>
        <p:spPr>
          <a:xfrm>
            <a:off x="489150" y="1621250"/>
            <a:ext cx="3101924" cy="2699700"/>
          </a:xfrm>
          <a:prstGeom prst="rect">
            <a:avLst/>
          </a:prstGeom>
          <a:noFill/>
          <a:ln w="9525" cap="flat" cmpd="sng">
            <a:solidFill>
              <a:schemeClr val="dk1"/>
            </a:solidFill>
            <a:prstDash val="solid"/>
            <a:round/>
            <a:headEnd type="none" w="sm" len="sm"/>
            <a:tailEnd type="none" w="sm" len="sm"/>
          </a:ln>
        </p:spPr>
      </p:pic>
      <p:pic>
        <p:nvPicPr>
          <p:cNvPr id="180" name="Google Shape;180;p25"/>
          <p:cNvPicPr preferRelativeResize="0"/>
          <p:nvPr/>
        </p:nvPicPr>
        <p:blipFill>
          <a:blip r:embed="rId4">
            <a:alphaModFix/>
          </a:blip>
          <a:stretch>
            <a:fillRect/>
          </a:stretch>
        </p:blipFill>
        <p:spPr>
          <a:xfrm>
            <a:off x="3786250" y="2193913"/>
            <a:ext cx="5032474" cy="1554375"/>
          </a:xfrm>
          <a:prstGeom prst="rect">
            <a:avLst/>
          </a:prstGeom>
          <a:noFill/>
          <a:ln w="9525" cap="flat" cmpd="sng">
            <a:solidFill>
              <a:srgbClr val="11111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76200" y="792650"/>
            <a:ext cx="8391600" cy="666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A3838"/>
              </a:buClr>
              <a:buSzPts val="4400"/>
              <a:buFont typeface="Montserrat Medium"/>
              <a:buNone/>
            </a:pPr>
            <a:r>
              <a:rPr lang="en-US" sz="3300"/>
              <a:t>Welcome fundraising colleagues!</a:t>
            </a:r>
            <a:endParaRPr sz="3300"/>
          </a:p>
        </p:txBody>
      </p:sp>
      <p:sp>
        <p:nvSpPr>
          <p:cNvPr id="37" name="Google Shape;37;p8"/>
          <p:cNvSpPr txBox="1">
            <a:spLocks noGrp="1"/>
          </p:cNvSpPr>
          <p:nvPr>
            <p:ph type="body" idx="1"/>
          </p:nvPr>
        </p:nvSpPr>
        <p:spPr>
          <a:xfrm>
            <a:off x="452400" y="1749350"/>
            <a:ext cx="4841100" cy="2455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solidFill>
                  <a:srgbClr val="595959"/>
                </a:solidFill>
                <a:latin typeface="Montserrat"/>
                <a:ea typeface="Montserrat"/>
                <a:cs typeface="Montserrat"/>
                <a:sym typeface="Montserrat"/>
              </a:rPr>
              <a:t>About Us</a:t>
            </a:r>
            <a:endParaRPr sz="1800">
              <a:solidFill>
                <a:srgbClr val="595959"/>
              </a:solidFill>
              <a:latin typeface="Montserrat"/>
              <a:ea typeface="Montserrat"/>
              <a:cs typeface="Montserrat"/>
              <a:sym typeface="Montserrat"/>
            </a:endParaRPr>
          </a:p>
          <a:p>
            <a:pPr marL="0" lvl="0" indent="0" algn="l" rtl="0">
              <a:lnSpc>
                <a:spcPct val="100000"/>
              </a:lnSpc>
              <a:spcBef>
                <a:spcPts val="1200"/>
              </a:spcBef>
              <a:spcAft>
                <a:spcPts val="0"/>
              </a:spcAft>
              <a:buClr>
                <a:schemeClr val="dk1"/>
              </a:buClr>
              <a:buSzPts val="1100"/>
              <a:buFont typeface="Arial"/>
              <a:buNone/>
            </a:pPr>
            <a:endParaRPr sz="1100" b="1">
              <a:solidFill>
                <a:srgbClr val="222222"/>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US" sz="1100" b="1">
                <a:solidFill>
                  <a:srgbClr val="222222"/>
                </a:solidFill>
                <a:highlight>
                  <a:schemeClr val="lt1"/>
                </a:highlight>
                <a:latin typeface="Montserrat"/>
                <a:ea typeface="Montserrat"/>
                <a:cs typeface="Montserrat"/>
                <a:sym typeface="Montserrat"/>
              </a:rPr>
              <a:t>Lejla </a:t>
            </a:r>
            <a:r>
              <a:rPr lang="en-US" sz="1100" b="1">
                <a:solidFill>
                  <a:schemeClr val="dk1"/>
                </a:solidFill>
                <a:highlight>
                  <a:schemeClr val="lt1"/>
                </a:highlight>
                <a:latin typeface="Montserrat"/>
                <a:ea typeface="Montserrat"/>
                <a:cs typeface="Montserrat"/>
                <a:sym typeface="Montserrat"/>
              </a:rPr>
              <a:t>Bajgorić (she/her)</a:t>
            </a:r>
            <a:endParaRPr sz="1100" b="1">
              <a:solidFill>
                <a:schemeClr val="dk1"/>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highlight>
                  <a:schemeClr val="lt1"/>
                </a:highlight>
                <a:latin typeface="Montserrat"/>
                <a:ea typeface="Montserrat"/>
                <a:cs typeface="Montserrat"/>
                <a:sym typeface="Montserrat"/>
              </a:rPr>
              <a:t>Associate Director of Development, Detroit Justice Center (DJC)</a:t>
            </a:r>
            <a:endParaRPr sz="1100">
              <a:solidFill>
                <a:schemeClr val="dk1"/>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highlight>
                  <a:schemeClr val="lt1"/>
                </a:highlight>
                <a:latin typeface="Montserrat"/>
                <a:ea typeface="Montserrat"/>
                <a:cs typeface="Montserrat"/>
                <a:sym typeface="Montserrat"/>
              </a:rPr>
              <a:t>Douglas Manigault III, MSW, CFRE (he/him)</a:t>
            </a:r>
            <a:endParaRPr sz="1100" b="1">
              <a:solidFill>
                <a:schemeClr val="dk1"/>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highlight>
                  <a:schemeClr val="lt1"/>
                </a:highlight>
                <a:latin typeface="Montserrat"/>
                <a:ea typeface="Montserrat"/>
                <a:cs typeface="Montserrat"/>
                <a:sym typeface="Montserrat"/>
              </a:rPr>
              <a:t>Chief Development Officer, The Corner Health Center</a:t>
            </a:r>
            <a:endParaRPr sz="1100">
              <a:solidFill>
                <a:srgbClr val="222222"/>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100">
              <a:solidFill>
                <a:srgbClr val="222222"/>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US" sz="1100" b="1">
                <a:solidFill>
                  <a:srgbClr val="222222"/>
                </a:solidFill>
                <a:highlight>
                  <a:schemeClr val="lt1"/>
                </a:highlight>
                <a:latin typeface="Montserrat"/>
                <a:ea typeface="Montserrat"/>
                <a:cs typeface="Montserrat"/>
                <a:sym typeface="Montserrat"/>
              </a:rPr>
              <a:t>Regina M. Sharma, MPA (she/her)</a:t>
            </a:r>
            <a:endParaRPr sz="1100" b="1">
              <a:solidFill>
                <a:srgbClr val="222222"/>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US" sz="1100">
                <a:solidFill>
                  <a:srgbClr val="222222"/>
                </a:solidFill>
                <a:highlight>
                  <a:schemeClr val="lt1"/>
                </a:highlight>
                <a:latin typeface="Montserrat"/>
                <a:ea typeface="Montserrat"/>
                <a:cs typeface="Montserrat"/>
                <a:sym typeface="Montserrat"/>
              </a:rPr>
              <a:t>Development Director, Detroit Justice Center (DJC)</a:t>
            </a:r>
            <a:endParaRPr sz="1100">
              <a:solidFill>
                <a:srgbClr val="222222"/>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100">
              <a:solidFill>
                <a:srgbClr val="222222"/>
              </a:solidFill>
              <a:highlight>
                <a:schemeClr val="lt1"/>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lnSpc>
                <a:spcPct val="90000"/>
              </a:lnSpc>
              <a:spcBef>
                <a:spcPts val="0"/>
              </a:spcBef>
              <a:spcAft>
                <a:spcPts val="0"/>
              </a:spcAft>
              <a:buClr>
                <a:srgbClr val="3A3838"/>
              </a:buClr>
              <a:buSzPts val="2100"/>
              <a:buNone/>
            </a:pPr>
            <a:endParaRPr/>
          </a:p>
        </p:txBody>
      </p:sp>
      <p:pic>
        <p:nvPicPr>
          <p:cNvPr id="38" name="Google Shape;38;p8"/>
          <p:cNvPicPr preferRelativeResize="0"/>
          <p:nvPr/>
        </p:nvPicPr>
        <p:blipFill>
          <a:blip r:embed="rId3">
            <a:alphaModFix/>
          </a:blip>
          <a:stretch>
            <a:fillRect/>
          </a:stretch>
        </p:blipFill>
        <p:spPr>
          <a:xfrm>
            <a:off x="6554900" y="1459251"/>
            <a:ext cx="2136701" cy="2848901"/>
          </a:xfrm>
          <a:prstGeom prst="rect">
            <a:avLst/>
          </a:prstGeom>
          <a:noFill/>
          <a:ln w="19050" cap="flat" cmpd="sng">
            <a:solidFill>
              <a:schemeClr val="dk1"/>
            </a:solidFill>
            <a:prstDash val="solid"/>
            <a:round/>
            <a:headEnd type="none" w="sm" len="sm"/>
            <a:tailEnd type="none" w="sm" len="sm"/>
          </a:ln>
        </p:spPr>
      </p:pic>
      <p:pic>
        <p:nvPicPr>
          <p:cNvPr id="39" name="Google Shape;39;p8"/>
          <p:cNvPicPr preferRelativeResize="0"/>
          <p:nvPr/>
        </p:nvPicPr>
        <p:blipFill rotWithShape="1">
          <a:blip r:embed="rId4">
            <a:alphaModFix/>
          </a:blip>
          <a:srcRect/>
          <a:stretch/>
        </p:blipFill>
        <p:spPr>
          <a:xfrm>
            <a:off x="5013550" y="3234225"/>
            <a:ext cx="1350176" cy="884301"/>
          </a:xfrm>
          <a:prstGeom prst="rect">
            <a:avLst/>
          </a:prstGeom>
          <a:noFill/>
          <a:ln>
            <a:noFill/>
          </a:ln>
        </p:spPr>
      </p:pic>
      <p:pic>
        <p:nvPicPr>
          <p:cNvPr id="40" name="Google Shape;40;p8"/>
          <p:cNvPicPr preferRelativeResize="0"/>
          <p:nvPr/>
        </p:nvPicPr>
        <p:blipFill>
          <a:blip r:embed="rId5">
            <a:alphaModFix/>
          </a:blip>
          <a:stretch>
            <a:fillRect/>
          </a:stretch>
        </p:blipFill>
        <p:spPr>
          <a:xfrm>
            <a:off x="4976062" y="1766325"/>
            <a:ext cx="1390351" cy="666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Sustaining Giving Membership Drive</a:t>
            </a:r>
            <a:endParaRPr/>
          </a:p>
        </p:txBody>
      </p:sp>
      <p:pic>
        <p:nvPicPr>
          <p:cNvPr id="187" name="Google Shape;187;p26"/>
          <p:cNvPicPr preferRelativeResize="0"/>
          <p:nvPr/>
        </p:nvPicPr>
        <p:blipFill rotWithShape="1">
          <a:blip r:embed="rId3">
            <a:alphaModFix/>
          </a:blip>
          <a:srcRect t="1257" b="1267"/>
          <a:stretch/>
        </p:blipFill>
        <p:spPr>
          <a:xfrm>
            <a:off x="2434425" y="1621250"/>
            <a:ext cx="4275152" cy="272234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Sustaining Giving Membership Drive</a:t>
            </a:r>
            <a:endParaRPr/>
          </a:p>
        </p:txBody>
      </p:sp>
      <p:pic>
        <p:nvPicPr>
          <p:cNvPr id="194" name="Google Shape;194;p27"/>
          <p:cNvPicPr preferRelativeResize="0"/>
          <p:nvPr/>
        </p:nvPicPr>
        <p:blipFill rotWithShape="1">
          <a:blip r:embed="rId3">
            <a:alphaModFix/>
          </a:blip>
          <a:srcRect l="89" r="89"/>
          <a:stretch/>
        </p:blipFill>
        <p:spPr>
          <a:xfrm>
            <a:off x="1358072" y="1621250"/>
            <a:ext cx="6427864" cy="2444825"/>
          </a:xfrm>
          <a:prstGeom prst="rect">
            <a:avLst/>
          </a:prstGeom>
          <a:noFill/>
          <a:ln w="9525" cap="flat" cmpd="sng">
            <a:solidFill>
              <a:schemeClr val="dk1"/>
            </a:solidFill>
            <a:prstDash val="solid"/>
            <a:round/>
            <a:headEnd type="none" w="sm" len="sm"/>
            <a:tailEnd type="none" w="sm" len="sm"/>
          </a:ln>
        </p:spPr>
      </p:pic>
      <p:sp>
        <p:nvSpPr>
          <p:cNvPr id="195" name="Google Shape;195;p27"/>
          <p:cNvSpPr/>
          <p:nvPr/>
        </p:nvSpPr>
        <p:spPr>
          <a:xfrm>
            <a:off x="7331975" y="1621250"/>
            <a:ext cx="453900" cy="2436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txBox="1">
            <a:spLocks noGrp="1"/>
          </p:cNvSpPr>
          <p:nvPr>
            <p:ph type="title"/>
          </p:nvPr>
        </p:nvSpPr>
        <p:spPr>
          <a:xfrm>
            <a:off x="577400" y="1095304"/>
            <a:ext cx="7886700" cy="540600"/>
          </a:xfrm>
          <a:prstGeom prst="rect">
            <a:avLst/>
          </a:prstGeom>
        </p:spPr>
        <p:txBody>
          <a:bodyPr spcFirstLastPara="1" wrap="square" lIns="91425" tIns="45700" rIns="91425" bIns="45700" anchor="t" anchorCtr="0">
            <a:noAutofit/>
          </a:bodyPr>
          <a:lstStyle/>
          <a:p>
            <a:pPr marL="457200" lvl="0" indent="0" algn="ctr" rtl="0">
              <a:spcBef>
                <a:spcPts val="750"/>
              </a:spcBef>
              <a:spcAft>
                <a:spcPts val="0"/>
              </a:spcAft>
              <a:buNone/>
            </a:pPr>
            <a:r>
              <a:rPr lang="en-US" sz="2600"/>
              <a:t>Leadership &amp; Major Giving Program </a:t>
            </a:r>
            <a:endParaRPr sz="2600"/>
          </a:p>
        </p:txBody>
      </p:sp>
      <p:sp>
        <p:nvSpPr>
          <p:cNvPr id="202" name="Google Shape;202;p28"/>
          <p:cNvSpPr txBox="1">
            <a:spLocks noGrp="1"/>
          </p:cNvSpPr>
          <p:nvPr>
            <p:ph type="body" idx="1"/>
          </p:nvPr>
        </p:nvSpPr>
        <p:spPr>
          <a:xfrm>
            <a:off x="577400" y="1729700"/>
            <a:ext cx="3651600" cy="1212900"/>
          </a:xfrm>
          <a:prstGeom prst="rect">
            <a:avLst/>
          </a:prstGeom>
        </p:spPr>
        <p:txBody>
          <a:bodyPr spcFirstLastPara="1" wrap="square" lIns="91425" tIns="45700" rIns="91425" bIns="45700" anchor="t" anchorCtr="0">
            <a:noAutofit/>
          </a:bodyPr>
          <a:lstStyle/>
          <a:p>
            <a:pPr marL="457200" lvl="0" indent="-374650" algn="l" rtl="0">
              <a:spcBef>
                <a:spcPts val="750"/>
              </a:spcBef>
              <a:spcAft>
                <a:spcPts val="0"/>
              </a:spcAft>
              <a:buSzPts val="2300"/>
              <a:buFont typeface="Montserrat"/>
              <a:buChar char="➢"/>
            </a:pPr>
            <a:r>
              <a:rPr lang="en-US" sz="2300">
                <a:latin typeface="Montserrat"/>
                <a:ea typeface="Montserrat"/>
                <a:cs typeface="Montserrat"/>
                <a:sym typeface="Montserrat"/>
              </a:rPr>
              <a:t>Hiring a Leadership Gift Officer</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US" sz="2300">
                <a:latin typeface="Montserrat"/>
                <a:ea typeface="Montserrat"/>
                <a:cs typeface="Montserrat"/>
                <a:sym typeface="Montserrat"/>
              </a:rPr>
              <a:t>Building portfolios</a:t>
            </a:r>
            <a:endParaRPr sz="2300">
              <a:latin typeface="Montserrat"/>
              <a:ea typeface="Montserrat"/>
              <a:cs typeface="Montserrat"/>
              <a:sym typeface="Montserrat"/>
            </a:endParaRPr>
          </a:p>
          <a:p>
            <a:pPr marL="0" lvl="0" indent="0" algn="l" rtl="0">
              <a:spcBef>
                <a:spcPts val="750"/>
              </a:spcBef>
              <a:spcAft>
                <a:spcPts val="0"/>
              </a:spcAft>
              <a:buNone/>
            </a:pPr>
            <a:endParaRPr sz="2300">
              <a:latin typeface="Montserrat"/>
              <a:ea typeface="Montserrat"/>
              <a:cs typeface="Montserrat"/>
              <a:sym typeface="Montserrat"/>
            </a:endParaRPr>
          </a:p>
          <a:p>
            <a:pPr marL="0" lvl="0" indent="0" algn="l" rtl="0">
              <a:spcBef>
                <a:spcPts val="750"/>
              </a:spcBef>
              <a:spcAft>
                <a:spcPts val="0"/>
              </a:spcAft>
              <a:buNone/>
            </a:pPr>
            <a:endParaRPr sz="1000">
              <a:latin typeface="Montserrat"/>
              <a:ea typeface="Montserrat"/>
              <a:cs typeface="Montserrat"/>
              <a:sym typeface="Montserrat"/>
            </a:endParaRPr>
          </a:p>
          <a:p>
            <a:pPr marL="0" lvl="0" indent="0" algn="l" rtl="0">
              <a:spcBef>
                <a:spcPts val="750"/>
              </a:spcBef>
              <a:spcAft>
                <a:spcPts val="0"/>
              </a:spcAft>
              <a:buNone/>
            </a:pPr>
            <a:endParaRPr sz="1000">
              <a:latin typeface="Montserrat"/>
              <a:ea typeface="Montserrat"/>
              <a:cs typeface="Montserrat"/>
              <a:sym typeface="Montserrat"/>
            </a:endParaRPr>
          </a:p>
          <a:p>
            <a:pPr marL="0" lvl="0" indent="0" algn="l" rtl="0">
              <a:spcBef>
                <a:spcPts val="750"/>
              </a:spcBef>
              <a:spcAft>
                <a:spcPts val="0"/>
              </a:spcAft>
              <a:buNone/>
            </a:pPr>
            <a:endParaRPr sz="1000">
              <a:latin typeface="Montserrat"/>
              <a:ea typeface="Montserrat"/>
              <a:cs typeface="Montserrat"/>
              <a:sym typeface="Montserrat"/>
            </a:endParaRPr>
          </a:p>
          <a:p>
            <a:pPr marL="0" lvl="0" indent="0" algn="l" rtl="0">
              <a:spcBef>
                <a:spcPts val="750"/>
              </a:spcBef>
              <a:spcAft>
                <a:spcPts val="0"/>
              </a:spcAft>
              <a:buNone/>
            </a:pPr>
            <a:endParaRPr sz="1000">
              <a:latin typeface="Montserrat"/>
              <a:ea typeface="Montserrat"/>
              <a:cs typeface="Montserrat"/>
              <a:sym typeface="Montserrat"/>
            </a:endParaRPr>
          </a:p>
          <a:p>
            <a:pPr marL="0" lvl="0" indent="0" algn="l" rtl="0">
              <a:spcBef>
                <a:spcPts val="750"/>
              </a:spcBef>
              <a:spcAft>
                <a:spcPts val="0"/>
              </a:spcAft>
              <a:buNone/>
            </a:pPr>
            <a:r>
              <a:rPr lang="en-US" sz="1000">
                <a:latin typeface="Montserrat"/>
                <a:ea typeface="Montserrat"/>
                <a:cs typeface="Montserrat"/>
                <a:sym typeface="Montserrat"/>
              </a:rPr>
              <a:t>Image: Bloomerang + Kindful (a Bloomerang product)</a:t>
            </a:r>
            <a:endParaRPr sz="1000">
              <a:latin typeface="Montserrat"/>
              <a:ea typeface="Montserrat"/>
              <a:cs typeface="Montserrat"/>
              <a:sym typeface="Montserrat"/>
            </a:endParaRPr>
          </a:p>
        </p:txBody>
      </p:sp>
      <p:pic>
        <p:nvPicPr>
          <p:cNvPr id="203" name="Google Shape;203;p28"/>
          <p:cNvPicPr preferRelativeResize="0"/>
          <p:nvPr/>
        </p:nvPicPr>
        <p:blipFill>
          <a:blip r:embed="rId3">
            <a:alphaModFix/>
          </a:blip>
          <a:stretch>
            <a:fillRect/>
          </a:stretch>
        </p:blipFill>
        <p:spPr>
          <a:xfrm>
            <a:off x="4402425" y="1427125"/>
            <a:ext cx="4216251" cy="29686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577400" y="1095304"/>
            <a:ext cx="7886700" cy="540600"/>
          </a:xfrm>
          <a:prstGeom prst="rect">
            <a:avLst/>
          </a:prstGeom>
        </p:spPr>
        <p:txBody>
          <a:bodyPr spcFirstLastPara="1" wrap="square" lIns="91425" tIns="45700" rIns="91425" bIns="45700" anchor="t" anchorCtr="0">
            <a:noAutofit/>
          </a:bodyPr>
          <a:lstStyle/>
          <a:p>
            <a:pPr marL="457200" lvl="0" indent="0" algn="ctr" rtl="0">
              <a:spcBef>
                <a:spcPts val="750"/>
              </a:spcBef>
              <a:spcAft>
                <a:spcPts val="0"/>
              </a:spcAft>
              <a:buNone/>
            </a:pPr>
            <a:r>
              <a:rPr lang="en-US" sz="2600"/>
              <a:t>Leadership &amp; Major Giving Program </a:t>
            </a:r>
            <a:endParaRPr sz="2600"/>
          </a:p>
        </p:txBody>
      </p:sp>
      <p:sp>
        <p:nvSpPr>
          <p:cNvPr id="210" name="Google Shape;210;p29"/>
          <p:cNvSpPr txBox="1">
            <a:spLocks noGrp="1"/>
          </p:cNvSpPr>
          <p:nvPr>
            <p:ph type="body" idx="1"/>
          </p:nvPr>
        </p:nvSpPr>
        <p:spPr>
          <a:xfrm>
            <a:off x="577400" y="1798488"/>
            <a:ext cx="7886700" cy="2473200"/>
          </a:xfrm>
          <a:prstGeom prst="rect">
            <a:avLst/>
          </a:prstGeom>
        </p:spPr>
        <p:txBody>
          <a:bodyPr spcFirstLastPara="1" wrap="square" lIns="91425" tIns="45700" rIns="91425" bIns="45700" anchor="t" anchorCtr="0">
            <a:noAutofit/>
          </a:bodyPr>
          <a:lstStyle/>
          <a:p>
            <a:pPr marL="457200" lvl="0" indent="-374650" algn="l" rtl="0">
              <a:spcBef>
                <a:spcPts val="750"/>
              </a:spcBef>
              <a:spcAft>
                <a:spcPts val="0"/>
              </a:spcAft>
              <a:buSzPts val="2300"/>
              <a:buFont typeface="Montserrat"/>
              <a:buChar char="➢"/>
            </a:pPr>
            <a:r>
              <a:rPr lang="en-US" sz="2300">
                <a:latin typeface="Montserrat"/>
                <a:ea typeface="Montserrat"/>
                <a:cs typeface="Montserrat"/>
                <a:sym typeface="Montserrat"/>
              </a:rPr>
              <a:t>Using wealth screening software</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US" sz="2300">
                <a:latin typeface="Montserrat"/>
                <a:ea typeface="Montserrat"/>
                <a:cs typeface="Montserrat"/>
                <a:sym typeface="Montserrat"/>
              </a:rPr>
              <a:t>Prospect research</a:t>
            </a:r>
            <a:endParaRPr sz="2300">
              <a:latin typeface="Montserrat"/>
              <a:ea typeface="Montserrat"/>
              <a:cs typeface="Montserrat"/>
              <a:sym typeface="Montserrat"/>
            </a:endParaRPr>
          </a:p>
        </p:txBody>
      </p:sp>
      <p:pic>
        <p:nvPicPr>
          <p:cNvPr id="211" name="Google Shape;211;p29"/>
          <p:cNvPicPr preferRelativeResize="0"/>
          <p:nvPr/>
        </p:nvPicPr>
        <p:blipFill>
          <a:blip r:embed="rId3">
            <a:alphaModFix/>
          </a:blip>
          <a:stretch>
            <a:fillRect/>
          </a:stretch>
        </p:blipFill>
        <p:spPr>
          <a:xfrm>
            <a:off x="5111525" y="1611625"/>
            <a:ext cx="3791375" cy="2888675"/>
          </a:xfrm>
          <a:prstGeom prst="rect">
            <a:avLst/>
          </a:prstGeom>
          <a:noFill/>
          <a:ln>
            <a:noFill/>
          </a:ln>
        </p:spPr>
      </p:pic>
      <p:sp>
        <p:nvSpPr>
          <p:cNvPr id="212" name="Google Shape;212;p29"/>
          <p:cNvSpPr txBox="1"/>
          <p:nvPr/>
        </p:nvSpPr>
        <p:spPr>
          <a:xfrm>
            <a:off x="577400" y="4080750"/>
            <a:ext cx="1553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Montserrat"/>
                <a:ea typeface="Montserrat"/>
                <a:cs typeface="Montserrat"/>
                <a:sym typeface="Montserrat"/>
              </a:rPr>
              <a:t>Image: iWave</a:t>
            </a:r>
            <a:endParaRPr sz="1000">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Two Year Timeline</a:t>
            </a:r>
            <a:endParaRPr/>
          </a:p>
        </p:txBody>
      </p:sp>
      <p:sp>
        <p:nvSpPr>
          <p:cNvPr id="219" name="Google Shape;219;p30"/>
          <p:cNvSpPr txBox="1">
            <a:spLocks noGrp="1"/>
          </p:cNvSpPr>
          <p:nvPr>
            <p:ph type="body" idx="1"/>
          </p:nvPr>
        </p:nvSpPr>
        <p:spPr>
          <a:xfrm>
            <a:off x="628650" y="1550988"/>
            <a:ext cx="7886700" cy="2473200"/>
          </a:xfrm>
          <a:prstGeom prst="rect">
            <a:avLst/>
          </a:prstGeom>
        </p:spPr>
        <p:txBody>
          <a:bodyPr spcFirstLastPara="1" wrap="square" lIns="91425" tIns="45700" rIns="91425" bIns="45700" anchor="t" anchorCtr="0">
            <a:noAutofit/>
          </a:bodyPr>
          <a:lstStyle/>
          <a:p>
            <a:pPr marL="457200" lvl="0" indent="-330200" algn="l" rtl="0">
              <a:spcBef>
                <a:spcPts val="750"/>
              </a:spcBef>
              <a:spcAft>
                <a:spcPts val="0"/>
              </a:spcAft>
              <a:buSzPts val="1600"/>
              <a:buFont typeface="Montserrat"/>
              <a:buChar char="➢"/>
            </a:pPr>
            <a:r>
              <a:rPr lang="en-US" sz="1600">
                <a:latin typeface="Montserrat"/>
                <a:ea typeface="Montserrat"/>
                <a:cs typeface="Montserrat"/>
                <a:sym typeface="Montserrat"/>
              </a:rPr>
              <a:t>Hiring a Development Director (March 2021)</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Built out the development department, including an Associate Director of Development, Senior Development Associate, and a contract grant writer (April 2021-March 2022)</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Stewardship / thank-a-thon (May-July 2021)</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Acquisition of wealth screening software (January 2022)</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Freedom Dream Sustainers (FDS) launch (March 2022)</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Hiring a Leadership Gift Officer (August 2022)</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Thank-a-thon #2 (October 2022)</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New website launch with FDS page (October 2022)</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US" sz="1600">
                <a:latin typeface="Montserrat"/>
                <a:ea typeface="Montserrat"/>
                <a:cs typeface="Montserrat"/>
                <a:sym typeface="Montserrat"/>
              </a:rPr>
              <a:t>Development of leadership/major giving portfolios (November 2022)</a:t>
            </a:r>
            <a:endParaRPr sz="1600"/>
          </a:p>
          <a:p>
            <a:pPr marL="457200" lvl="0" indent="0" algn="l" rtl="0">
              <a:spcBef>
                <a:spcPts val="750"/>
              </a:spcBef>
              <a:spcAft>
                <a:spcPts val="0"/>
              </a:spcAft>
              <a:buNone/>
            </a:pP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1"/>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Understanding the Opportunity</a:t>
            </a:r>
            <a:endParaRPr/>
          </a:p>
        </p:txBody>
      </p:sp>
      <p:sp>
        <p:nvSpPr>
          <p:cNvPr id="226" name="Google Shape;226;p31"/>
          <p:cNvSpPr txBox="1">
            <a:spLocks noGrp="1"/>
          </p:cNvSpPr>
          <p:nvPr>
            <p:ph type="body" idx="1"/>
          </p:nvPr>
        </p:nvSpPr>
        <p:spPr>
          <a:xfrm>
            <a:off x="628650" y="1779588"/>
            <a:ext cx="7886700" cy="2473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a:latin typeface="Montserrat"/>
                <a:ea typeface="Montserrat"/>
                <a:cs typeface="Montserrat"/>
                <a:sym typeface="Montserrat"/>
              </a:rPr>
              <a:t>Unpacking the crisis and its impact on your donors</a:t>
            </a:r>
            <a:endParaRPr>
              <a:latin typeface="Montserrat"/>
              <a:ea typeface="Montserrat"/>
              <a:cs typeface="Montserrat"/>
              <a:sym typeface="Montserrat"/>
            </a:endParaRPr>
          </a:p>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Communicating the impact</a:t>
            </a:r>
            <a:endParaRPr>
              <a:latin typeface="Montserrat"/>
              <a:ea typeface="Montserrat"/>
              <a:cs typeface="Montserrat"/>
              <a:sym typeface="Montserrat"/>
            </a:endParaRPr>
          </a:p>
          <a:p>
            <a:pPr marL="457200" lvl="0" indent="-361950" algn="l" rtl="0">
              <a:spcBef>
                <a:spcPts val="0"/>
              </a:spcBef>
              <a:spcAft>
                <a:spcPts val="0"/>
              </a:spcAft>
              <a:buSzPts val="2100"/>
              <a:buFont typeface="Montserrat"/>
              <a:buChar char="➢"/>
            </a:pPr>
            <a:r>
              <a:rPr lang="en-US">
                <a:latin typeface="Montserrat"/>
                <a:ea typeface="Montserrat"/>
                <a:cs typeface="Montserrat"/>
                <a:sym typeface="Montserrat"/>
              </a:rPr>
              <a:t>Capitalizing on the impact</a:t>
            </a:r>
            <a:endParaRPr>
              <a:latin typeface="Montserrat"/>
              <a:ea typeface="Montserrat"/>
              <a:cs typeface="Montserrat"/>
              <a:sym typeface="Montserrat"/>
            </a:endParaRPr>
          </a:p>
          <a:p>
            <a:pPr marL="457200" lvl="0" indent="0" algn="l" rtl="0">
              <a:spcBef>
                <a:spcPts val="750"/>
              </a:spcBef>
              <a:spcAft>
                <a:spcPts val="0"/>
              </a:spcAft>
              <a:buNone/>
            </a:pPr>
            <a:endParaRPr sz="1200" b="1">
              <a:solidFill>
                <a:srgbClr val="202124"/>
              </a:solidFill>
              <a:highlight>
                <a:srgbClr val="FFFFFF"/>
              </a:highlight>
              <a:latin typeface="Montserrat"/>
              <a:ea typeface="Montserrat"/>
              <a:cs typeface="Montserrat"/>
              <a:sym typeface="Montserrat"/>
            </a:endParaRPr>
          </a:p>
          <a:p>
            <a:pPr marL="457200" lvl="0" indent="0" algn="l" rtl="0">
              <a:spcBef>
                <a:spcPts val="750"/>
              </a:spcBef>
              <a:spcAft>
                <a:spcPts val="0"/>
              </a:spcAft>
              <a:buNone/>
            </a:pPr>
            <a:r>
              <a:rPr lang="en-US" sz="1700" b="1">
                <a:solidFill>
                  <a:srgbClr val="202124"/>
                </a:solidFill>
                <a:highlight>
                  <a:srgbClr val="FFFFFF"/>
                </a:highlight>
                <a:latin typeface="Montserrat"/>
                <a:ea typeface="Montserrat"/>
                <a:cs typeface="Montserrat"/>
                <a:sym typeface="Montserrat"/>
              </a:rPr>
              <a:t>“Philanthropy is commendable, but it must not cause the philanthropist to overlook the circumstances of economic injustice which make philanthropy necessary</a:t>
            </a:r>
            <a:r>
              <a:rPr lang="en-US" sz="1700">
                <a:solidFill>
                  <a:srgbClr val="202124"/>
                </a:solidFill>
                <a:highlight>
                  <a:srgbClr val="FFFFFF"/>
                </a:highlight>
                <a:latin typeface="Montserrat"/>
                <a:ea typeface="Montserrat"/>
                <a:cs typeface="Montserrat"/>
                <a:sym typeface="Montserrat"/>
              </a:rPr>
              <a:t>.”                                   - Martin Luther King, Jr.</a:t>
            </a:r>
            <a:endParaRPr sz="2600">
              <a:latin typeface="Montserrat"/>
              <a:ea typeface="Montserrat"/>
              <a:cs typeface="Montserrat"/>
              <a:sym typeface="Montserrat"/>
            </a:endParaRPr>
          </a:p>
          <a:p>
            <a:pPr marL="0" lvl="0" indent="0" algn="l" rtl="0">
              <a:spcBef>
                <a:spcPts val="750"/>
              </a:spcBef>
              <a:spcAft>
                <a:spcPts val="0"/>
              </a:spcAft>
              <a:buNone/>
            </a:pPr>
            <a:endParaRPr/>
          </a:p>
          <a:p>
            <a:pPr marL="457200" lvl="0" indent="0" algn="l" rtl="0">
              <a:spcBef>
                <a:spcPts val="75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600"/>
              <a:t>Best Practices</a:t>
            </a:r>
            <a:endParaRPr/>
          </a:p>
        </p:txBody>
      </p:sp>
      <p:sp>
        <p:nvSpPr>
          <p:cNvPr id="233" name="Google Shape;233;p32"/>
          <p:cNvSpPr txBox="1">
            <a:spLocks noGrp="1"/>
          </p:cNvSpPr>
          <p:nvPr>
            <p:ph type="body" idx="1"/>
          </p:nvPr>
        </p:nvSpPr>
        <p:spPr>
          <a:xfrm>
            <a:off x="628650" y="1779588"/>
            <a:ext cx="7886700" cy="2473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a:latin typeface="Montserrat"/>
                <a:ea typeface="Montserrat"/>
                <a:cs typeface="Montserrat"/>
                <a:sym typeface="Montserrat"/>
              </a:rPr>
              <a:t>Engaging the six (6) ‘rights’ of fundraising</a:t>
            </a:r>
            <a:endParaRPr>
              <a:latin typeface="Montserrat"/>
              <a:ea typeface="Montserrat"/>
              <a:cs typeface="Montserrat"/>
              <a:sym typeface="Montserrat"/>
            </a:endParaRPr>
          </a:p>
          <a:p>
            <a:pPr marL="457200" lvl="0" indent="-361950" algn="l" rtl="0">
              <a:spcBef>
                <a:spcPts val="750"/>
              </a:spcBef>
              <a:spcAft>
                <a:spcPts val="0"/>
              </a:spcAft>
              <a:buClr>
                <a:srgbClr val="111111"/>
              </a:buClr>
              <a:buSzPts val="2100"/>
              <a:buFont typeface="Montserrat"/>
              <a:buChar char="➢"/>
            </a:pPr>
            <a:r>
              <a:rPr lang="en-US">
                <a:solidFill>
                  <a:srgbClr val="111111"/>
                </a:solidFill>
                <a:highlight>
                  <a:srgbClr val="FFFFFF"/>
                </a:highlight>
                <a:latin typeface="Montserrat"/>
                <a:ea typeface="Montserrat"/>
                <a:cs typeface="Montserrat"/>
                <a:sym typeface="Montserrat"/>
              </a:rPr>
              <a:t>having the right person</a:t>
            </a:r>
            <a:endParaRPr>
              <a:solidFill>
                <a:srgbClr val="111111"/>
              </a:solidFill>
              <a:highlight>
                <a:srgbClr val="FFFFFF"/>
              </a:highlight>
              <a:latin typeface="Montserrat"/>
              <a:ea typeface="Montserrat"/>
              <a:cs typeface="Montserrat"/>
              <a:sym typeface="Montserrat"/>
            </a:endParaRPr>
          </a:p>
          <a:p>
            <a:pPr marL="457200" lvl="0" indent="-361950" algn="l" rtl="0">
              <a:spcBef>
                <a:spcPts val="0"/>
              </a:spcBef>
              <a:spcAft>
                <a:spcPts val="0"/>
              </a:spcAft>
              <a:buClr>
                <a:srgbClr val="111111"/>
              </a:buClr>
              <a:buSzPts val="2100"/>
              <a:buFont typeface="Montserrat"/>
              <a:buChar char="➢"/>
            </a:pPr>
            <a:r>
              <a:rPr lang="en-US">
                <a:solidFill>
                  <a:srgbClr val="111111"/>
                </a:solidFill>
                <a:highlight>
                  <a:srgbClr val="FFFFFF"/>
                </a:highlight>
                <a:latin typeface="Montserrat"/>
                <a:ea typeface="Montserrat"/>
                <a:cs typeface="Montserrat"/>
                <a:sym typeface="Montserrat"/>
              </a:rPr>
              <a:t>asking the right prospective donor </a:t>
            </a:r>
            <a:endParaRPr>
              <a:solidFill>
                <a:srgbClr val="111111"/>
              </a:solidFill>
              <a:highlight>
                <a:srgbClr val="FFFFFF"/>
              </a:highlight>
              <a:latin typeface="Montserrat"/>
              <a:ea typeface="Montserrat"/>
              <a:cs typeface="Montserrat"/>
              <a:sym typeface="Montserrat"/>
            </a:endParaRPr>
          </a:p>
          <a:p>
            <a:pPr marL="457200" lvl="0" indent="-361950" algn="l" rtl="0">
              <a:spcBef>
                <a:spcPts val="0"/>
              </a:spcBef>
              <a:spcAft>
                <a:spcPts val="0"/>
              </a:spcAft>
              <a:buClr>
                <a:srgbClr val="111111"/>
              </a:buClr>
              <a:buSzPts val="2100"/>
              <a:buFont typeface="Montserrat"/>
              <a:buChar char="➢"/>
            </a:pPr>
            <a:r>
              <a:rPr lang="en-US">
                <a:solidFill>
                  <a:srgbClr val="111111"/>
                </a:solidFill>
                <a:highlight>
                  <a:srgbClr val="FFFFFF"/>
                </a:highlight>
                <a:latin typeface="Montserrat"/>
                <a:ea typeface="Montserrat"/>
                <a:cs typeface="Montserrat"/>
                <a:sym typeface="Montserrat"/>
              </a:rPr>
              <a:t>for the right gift </a:t>
            </a:r>
            <a:endParaRPr>
              <a:solidFill>
                <a:srgbClr val="111111"/>
              </a:solidFill>
              <a:highlight>
                <a:srgbClr val="FFFFFF"/>
              </a:highlight>
              <a:latin typeface="Montserrat"/>
              <a:ea typeface="Montserrat"/>
              <a:cs typeface="Montserrat"/>
              <a:sym typeface="Montserrat"/>
            </a:endParaRPr>
          </a:p>
          <a:p>
            <a:pPr marL="457200" lvl="0" indent="-361950" algn="l" rtl="0">
              <a:spcBef>
                <a:spcPts val="0"/>
              </a:spcBef>
              <a:spcAft>
                <a:spcPts val="0"/>
              </a:spcAft>
              <a:buClr>
                <a:srgbClr val="111111"/>
              </a:buClr>
              <a:buSzPts val="2100"/>
              <a:buFont typeface="Montserrat"/>
              <a:buChar char="➢"/>
            </a:pPr>
            <a:r>
              <a:rPr lang="en-US">
                <a:solidFill>
                  <a:srgbClr val="111111"/>
                </a:solidFill>
                <a:highlight>
                  <a:srgbClr val="FFFFFF"/>
                </a:highlight>
                <a:latin typeface="Montserrat"/>
                <a:ea typeface="Montserrat"/>
                <a:cs typeface="Montserrat"/>
                <a:sym typeface="Montserrat"/>
              </a:rPr>
              <a:t>for the right program</a:t>
            </a:r>
            <a:endParaRPr>
              <a:solidFill>
                <a:srgbClr val="111111"/>
              </a:solidFill>
              <a:highlight>
                <a:srgbClr val="FFFFFF"/>
              </a:highlight>
              <a:latin typeface="Montserrat"/>
              <a:ea typeface="Montserrat"/>
              <a:cs typeface="Montserrat"/>
              <a:sym typeface="Montserrat"/>
            </a:endParaRPr>
          </a:p>
          <a:p>
            <a:pPr marL="457200" lvl="0" indent="-361950" algn="l" rtl="0">
              <a:spcBef>
                <a:spcPts val="0"/>
              </a:spcBef>
              <a:spcAft>
                <a:spcPts val="0"/>
              </a:spcAft>
              <a:buClr>
                <a:srgbClr val="111111"/>
              </a:buClr>
              <a:buSzPts val="2100"/>
              <a:buFont typeface="Montserrat"/>
              <a:buChar char="➢"/>
            </a:pPr>
            <a:r>
              <a:rPr lang="en-US">
                <a:solidFill>
                  <a:srgbClr val="111111"/>
                </a:solidFill>
                <a:highlight>
                  <a:srgbClr val="FFFFFF"/>
                </a:highlight>
                <a:latin typeface="Montserrat"/>
                <a:ea typeface="Montserrat"/>
                <a:cs typeface="Montserrat"/>
                <a:sym typeface="Montserrat"/>
              </a:rPr>
              <a:t>at the right time</a:t>
            </a:r>
            <a:endParaRPr>
              <a:solidFill>
                <a:srgbClr val="111111"/>
              </a:solidFill>
              <a:highlight>
                <a:srgbClr val="FFFFFF"/>
              </a:highlight>
              <a:latin typeface="Montserrat"/>
              <a:ea typeface="Montserrat"/>
              <a:cs typeface="Montserrat"/>
              <a:sym typeface="Montserrat"/>
            </a:endParaRPr>
          </a:p>
          <a:p>
            <a:pPr marL="457200" lvl="0" indent="-361950" algn="l" rtl="0">
              <a:spcBef>
                <a:spcPts val="0"/>
              </a:spcBef>
              <a:spcAft>
                <a:spcPts val="0"/>
              </a:spcAft>
              <a:buClr>
                <a:srgbClr val="111111"/>
              </a:buClr>
              <a:buSzPts val="2100"/>
              <a:buFont typeface="Montserrat"/>
              <a:buChar char="➢"/>
            </a:pPr>
            <a:r>
              <a:rPr lang="en-US">
                <a:solidFill>
                  <a:srgbClr val="111111"/>
                </a:solidFill>
                <a:highlight>
                  <a:srgbClr val="FFFFFF"/>
                </a:highlight>
                <a:latin typeface="Montserrat"/>
                <a:ea typeface="Montserrat"/>
                <a:cs typeface="Montserrat"/>
                <a:sym typeface="Montserrat"/>
              </a:rPr>
              <a:t>in the right way</a:t>
            </a:r>
            <a:endParaRPr>
              <a:latin typeface="Montserrat"/>
              <a:ea typeface="Montserrat"/>
              <a:cs typeface="Montserrat"/>
              <a:sym typeface="Montserrat"/>
            </a:endParaRPr>
          </a:p>
          <a:p>
            <a:pPr marL="0" lvl="0" indent="0" algn="r" rtl="0">
              <a:spcBef>
                <a:spcPts val="750"/>
              </a:spcBef>
              <a:spcAft>
                <a:spcPts val="0"/>
              </a:spcAft>
              <a:buNone/>
            </a:pPr>
            <a:endParaRPr>
              <a:latin typeface="Montserrat"/>
              <a:ea typeface="Montserrat"/>
              <a:cs typeface="Montserrat"/>
              <a:sym typeface="Montserrat"/>
            </a:endParaRPr>
          </a:p>
        </p:txBody>
      </p:sp>
      <p:pic>
        <p:nvPicPr>
          <p:cNvPr id="234" name="Google Shape;234;p32"/>
          <p:cNvPicPr preferRelativeResize="0"/>
          <p:nvPr/>
        </p:nvPicPr>
        <p:blipFill>
          <a:blip r:embed="rId3">
            <a:alphaModFix/>
          </a:blip>
          <a:stretch>
            <a:fillRect/>
          </a:stretch>
        </p:blipFill>
        <p:spPr>
          <a:xfrm>
            <a:off x="6954420" y="3255145"/>
            <a:ext cx="1786750" cy="997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title"/>
          </p:nvPr>
        </p:nvSpPr>
        <p:spPr>
          <a:xfrm>
            <a:off x="693075" y="10438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600"/>
              <a:t>Group Exercise: Donor Profiles</a:t>
            </a:r>
            <a:endParaRPr/>
          </a:p>
        </p:txBody>
      </p:sp>
      <p:sp>
        <p:nvSpPr>
          <p:cNvPr id="241" name="Google Shape;241;p33"/>
          <p:cNvSpPr txBox="1">
            <a:spLocks noGrp="1"/>
          </p:cNvSpPr>
          <p:nvPr>
            <p:ph type="body" idx="1"/>
          </p:nvPr>
        </p:nvSpPr>
        <p:spPr>
          <a:xfrm>
            <a:off x="628650" y="1779600"/>
            <a:ext cx="5465400" cy="24732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Font typeface="Montserrat"/>
              <a:buChar char="➢"/>
            </a:pPr>
            <a:r>
              <a:rPr lang="en-US">
                <a:latin typeface="Montserrat"/>
                <a:ea typeface="Montserrat"/>
                <a:cs typeface="Montserrat"/>
                <a:sym typeface="Montserrat"/>
              </a:rPr>
              <a:t>Determine what steps you would take to transition these donors from crisis to mission donors </a:t>
            </a:r>
            <a:endParaRPr>
              <a:latin typeface="Montserrat"/>
              <a:ea typeface="Montserrat"/>
              <a:cs typeface="Montserrat"/>
              <a:sym typeface="Montserrat"/>
            </a:endParaRPr>
          </a:p>
        </p:txBody>
      </p:sp>
      <p:pic>
        <p:nvPicPr>
          <p:cNvPr id="242" name="Google Shape;242;p33"/>
          <p:cNvPicPr preferRelativeResize="0"/>
          <p:nvPr/>
        </p:nvPicPr>
        <p:blipFill rotWithShape="1">
          <a:blip r:embed="rId3">
            <a:alphaModFix/>
          </a:blip>
          <a:srcRect t="2731" b="1776"/>
          <a:stretch/>
        </p:blipFill>
        <p:spPr>
          <a:xfrm>
            <a:off x="6372950" y="1584450"/>
            <a:ext cx="2288800" cy="2668352"/>
          </a:xfrm>
          <a:prstGeom prst="rect">
            <a:avLst/>
          </a:prstGeom>
          <a:noFill/>
          <a:ln>
            <a:noFill/>
          </a:ln>
        </p:spPr>
      </p:pic>
      <p:sp>
        <p:nvSpPr>
          <p:cNvPr id="243" name="Google Shape;243;p33"/>
          <p:cNvSpPr txBox="1"/>
          <p:nvPr/>
        </p:nvSpPr>
        <p:spPr>
          <a:xfrm>
            <a:off x="231675" y="3914100"/>
            <a:ext cx="28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latin typeface="Montserrat"/>
                <a:ea typeface="Montserrat"/>
                <a:cs typeface="Montserrat"/>
                <a:sym typeface="Montserrat"/>
              </a:rPr>
              <a:t>Image: Meredith Stern</a:t>
            </a:r>
            <a:endParaRPr sz="100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Transitioning Crisis Donors to Mission Donors</a:t>
            </a:r>
            <a:endParaRPr/>
          </a:p>
        </p:txBody>
      </p:sp>
      <p:sp>
        <p:nvSpPr>
          <p:cNvPr id="250" name="Google Shape;250;p34"/>
          <p:cNvSpPr txBox="1">
            <a:spLocks noGrp="1"/>
          </p:cNvSpPr>
          <p:nvPr>
            <p:ph type="body" idx="1"/>
          </p:nvPr>
        </p:nvSpPr>
        <p:spPr>
          <a:xfrm>
            <a:off x="628650" y="1779588"/>
            <a:ext cx="7886700" cy="24732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en-US">
                <a:latin typeface="Montserrat"/>
                <a:ea typeface="Montserrat"/>
                <a:cs typeface="Montserrat"/>
                <a:sym typeface="Montserrat"/>
              </a:rPr>
              <a:t>Thank you!</a:t>
            </a:r>
            <a:endParaRPr>
              <a:latin typeface="Montserrat"/>
              <a:ea typeface="Montserrat"/>
              <a:cs typeface="Montserrat"/>
              <a:sym typeface="Montserrat"/>
            </a:endParaRPr>
          </a:p>
          <a:p>
            <a:pPr marL="0" lvl="0" indent="0" algn="ctr" rtl="0">
              <a:spcBef>
                <a:spcPts val="750"/>
              </a:spcBef>
              <a:spcAft>
                <a:spcPts val="0"/>
              </a:spcAft>
              <a:buNone/>
            </a:pPr>
            <a:endParaRPr>
              <a:latin typeface="Montserrat"/>
              <a:ea typeface="Montserrat"/>
              <a:cs typeface="Montserrat"/>
              <a:sym typeface="Montserrat"/>
            </a:endParaRPr>
          </a:p>
          <a:p>
            <a:pPr marL="0" lvl="0" indent="0" algn="ctr" rtl="0">
              <a:spcBef>
                <a:spcPts val="750"/>
              </a:spcBef>
              <a:spcAft>
                <a:spcPts val="0"/>
              </a:spcAft>
              <a:buNone/>
            </a:pPr>
            <a:r>
              <a:rPr lang="en-US">
                <a:latin typeface="Montserrat"/>
                <a:ea typeface="Montserrat"/>
                <a:cs typeface="Montserrat"/>
                <a:sym typeface="Montserrat"/>
              </a:rPr>
              <a:t>Questions &amp; Comments?</a:t>
            </a:r>
            <a:endParaRPr>
              <a:latin typeface="Montserrat"/>
              <a:ea typeface="Montserrat"/>
              <a:cs typeface="Montserrat"/>
              <a:sym typeface="Montserrat"/>
            </a:endParaRPr>
          </a:p>
          <a:p>
            <a:pPr marL="0" lvl="0" indent="0" algn="ctr" rtl="0">
              <a:spcBef>
                <a:spcPts val="75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28650" y="1080654"/>
            <a:ext cx="7886700" cy="54065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dk1"/>
                </a:solidFill>
              </a:rPr>
              <a:t>Overview</a:t>
            </a:r>
            <a:endParaRPr/>
          </a:p>
        </p:txBody>
      </p:sp>
      <p:sp>
        <p:nvSpPr>
          <p:cNvPr id="46" name="Google Shape;46;p9"/>
          <p:cNvSpPr txBox="1">
            <a:spLocks noGrp="1"/>
          </p:cNvSpPr>
          <p:nvPr>
            <p:ph type="body" idx="1"/>
          </p:nvPr>
        </p:nvSpPr>
        <p:spPr>
          <a:xfrm>
            <a:off x="628650" y="1627188"/>
            <a:ext cx="7886700" cy="2473200"/>
          </a:xfrm>
          <a:prstGeom prst="rect">
            <a:avLst/>
          </a:prstGeom>
          <a:noFill/>
          <a:ln>
            <a:noFill/>
          </a:ln>
        </p:spPr>
        <p:txBody>
          <a:bodyPr spcFirstLastPara="1" wrap="square" lIns="91425" tIns="45700" rIns="91425" bIns="45700" anchor="t" anchorCtr="0">
            <a:noAutofit/>
          </a:bodyPr>
          <a:lstStyle/>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Introduction</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Centering exercise</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Organizational background/history of crisis donor acquisition</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Building an internal culture of philanthropy rooted in stewardship</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Development of</a:t>
            </a:r>
            <a:r>
              <a:rPr lang="en-US" sz="1700">
                <a:solidFill>
                  <a:srgbClr val="595959"/>
                </a:solidFill>
                <a:highlight>
                  <a:schemeClr val="lt1"/>
                </a:highlight>
                <a:latin typeface="Montserrat"/>
                <a:ea typeface="Montserrat"/>
                <a:cs typeface="Montserrat"/>
                <a:sym typeface="Montserrat"/>
              </a:rPr>
              <a:t> annual, s</a:t>
            </a:r>
            <a:r>
              <a:rPr lang="en-US" sz="1700">
                <a:solidFill>
                  <a:srgbClr val="595959"/>
                </a:solidFill>
                <a:latin typeface="Montserrat"/>
                <a:ea typeface="Montserrat"/>
                <a:cs typeface="Montserrat"/>
                <a:sym typeface="Montserrat"/>
              </a:rPr>
              <a:t>ustaining &amp; leadership giving programs</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Communication &amp; capitalizing on impact</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What happens when a new crisis emerges and how does your organization respond?</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Group activity</a:t>
            </a:r>
            <a:endParaRPr sz="1700">
              <a:solidFill>
                <a:srgbClr val="595959"/>
              </a:solidFill>
              <a:latin typeface="Montserrat"/>
              <a:ea typeface="Montserrat"/>
              <a:cs typeface="Montserrat"/>
              <a:sym typeface="Montserrat"/>
            </a:endParaRPr>
          </a:p>
          <a:p>
            <a:pPr marL="457200" lvl="0" indent="-336550" algn="l" rtl="0">
              <a:lnSpc>
                <a:spcPct val="100000"/>
              </a:lnSpc>
              <a:spcBef>
                <a:spcPts val="0"/>
              </a:spcBef>
              <a:spcAft>
                <a:spcPts val="0"/>
              </a:spcAft>
              <a:buClr>
                <a:srgbClr val="595959"/>
              </a:buClr>
              <a:buSzPts val="1700"/>
              <a:buFont typeface="Montserrat"/>
              <a:buChar char="➢"/>
            </a:pPr>
            <a:r>
              <a:rPr lang="en-US" sz="1700">
                <a:solidFill>
                  <a:srgbClr val="595959"/>
                </a:solidFill>
                <a:latin typeface="Montserrat"/>
                <a:ea typeface="Montserrat"/>
                <a:cs typeface="Montserrat"/>
                <a:sym typeface="Montserrat"/>
              </a:rPr>
              <a:t>Final thoughts/Q&amp;A</a:t>
            </a:r>
            <a:endParaRPr sz="1700">
              <a:solidFill>
                <a:srgbClr val="595959"/>
              </a:solidFill>
              <a:latin typeface="Montserrat"/>
              <a:ea typeface="Montserrat"/>
              <a:cs typeface="Montserrat"/>
              <a:sym typeface="Montserrat"/>
            </a:endParaRPr>
          </a:p>
          <a:p>
            <a:pPr marL="457200" lvl="0" indent="0" algn="l" rtl="0">
              <a:lnSpc>
                <a:spcPct val="100000"/>
              </a:lnSpc>
              <a:spcBef>
                <a:spcPts val="0"/>
              </a:spcBef>
              <a:spcAft>
                <a:spcPts val="0"/>
              </a:spcAft>
              <a:buNone/>
            </a:pPr>
            <a:endParaRPr sz="1900">
              <a:solidFill>
                <a:srgbClr val="59595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628650" y="1703388"/>
            <a:ext cx="7886700" cy="24732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en-US" sz="2400">
                <a:latin typeface="Montserrat"/>
                <a:ea typeface="Montserrat"/>
                <a:cs typeface="Montserrat"/>
                <a:sym typeface="Montserrat"/>
              </a:rPr>
              <a:t>Word Cloud Exercise</a:t>
            </a:r>
            <a:endParaRPr sz="2400">
              <a:latin typeface="Montserrat"/>
              <a:ea typeface="Montserrat"/>
              <a:cs typeface="Montserrat"/>
              <a:sym typeface="Montserrat"/>
            </a:endParaRPr>
          </a:p>
          <a:p>
            <a:pPr marL="0" lvl="0" indent="0" algn="l" rtl="0">
              <a:spcBef>
                <a:spcPts val="750"/>
              </a:spcBef>
              <a:spcAft>
                <a:spcPts val="0"/>
              </a:spcAft>
              <a:buNone/>
            </a:pPr>
            <a:endParaRPr sz="1100">
              <a:latin typeface="Montserrat"/>
              <a:ea typeface="Montserrat"/>
              <a:cs typeface="Montserrat"/>
              <a:sym typeface="Montserrat"/>
            </a:endParaRPr>
          </a:p>
          <a:p>
            <a:pPr marL="457200" lvl="0" indent="-368300" algn="l" rtl="0">
              <a:spcBef>
                <a:spcPts val="750"/>
              </a:spcBef>
              <a:spcAft>
                <a:spcPts val="0"/>
              </a:spcAft>
              <a:buSzPts val="2200"/>
              <a:buFont typeface="Montserrat"/>
              <a:buAutoNum type="arabicPeriod"/>
            </a:pPr>
            <a:r>
              <a:rPr lang="en-US" sz="2200">
                <a:latin typeface="Montserrat"/>
                <a:ea typeface="Montserrat"/>
                <a:cs typeface="Montserrat"/>
                <a:sym typeface="Montserrat"/>
              </a:rPr>
              <a:t>What inspired you to choose this session?</a:t>
            </a:r>
            <a:endParaRPr sz="2200">
              <a:latin typeface="Montserrat"/>
              <a:ea typeface="Montserrat"/>
              <a:cs typeface="Montserrat"/>
              <a:sym typeface="Montserrat"/>
            </a:endParaRPr>
          </a:p>
          <a:p>
            <a:pPr marL="457200" lvl="0" indent="-368300" algn="l" rtl="0">
              <a:spcBef>
                <a:spcPts val="0"/>
              </a:spcBef>
              <a:spcAft>
                <a:spcPts val="0"/>
              </a:spcAft>
              <a:buSzPts val="2200"/>
              <a:buFont typeface="Montserrat"/>
              <a:buAutoNum type="arabicPeriod"/>
            </a:pPr>
            <a:r>
              <a:rPr lang="en-US" sz="2200">
                <a:latin typeface="Montserrat"/>
                <a:ea typeface="Montserrat"/>
                <a:cs typeface="Montserrat"/>
                <a:sym typeface="Montserrat"/>
              </a:rPr>
              <a:t>What crisis has your organization experienced?</a:t>
            </a:r>
            <a:endParaRPr sz="2200">
              <a:latin typeface="Montserrat"/>
              <a:ea typeface="Montserrat"/>
              <a:cs typeface="Montserrat"/>
              <a:sym typeface="Montserrat"/>
            </a:endParaRPr>
          </a:p>
          <a:p>
            <a:pPr marL="457200" lvl="0" indent="-368300" algn="l" rtl="0">
              <a:spcBef>
                <a:spcPts val="0"/>
              </a:spcBef>
              <a:spcAft>
                <a:spcPts val="0"/>
              </a:spcAft>
              <a:buSzPts val="2200"/>
              <a:buFont typeface="Montserrat"/>
              <a:buAutoNum type="arabicPeriod"/>
            </a:pPr>
            <a:r>
              <a:rPr lang="en-US" sz="2200">
                <a:latin typeface="Montserrat"/>
                <a:ea typeface="Montserrat"/>
                <a:cs typeface="Montserrat"/>
                <a:sym typeface="Montserrat"/>
              </a:rPr>
              <a:t>What was the impact of the crisis on your organization?</a:t>
            </a:r>
            <a:endParaRPr sz="2200">
              <a:latin typeface="Montserrat"/>
              <a:ea typeface="Montserrat"/>
              <a:cs typeface="Montserrat"/>
              <a:sym typeface="Montserrat"/>
            </a:endParaRPr>
          </a:p>
          <a:p>
            <a:pPr marL="457200" lvl="0" indent="0" algn="l" rtl="0">
              <a:spcBef>
                <a:spcPts val="750"/>
              </a:spcBef>
              <a:spcAft>
                <a:spcPts val="0"/>
              </a:spcAft>
              <a:buNone/>
            </a:pPr>
            <a:endParaRPr sz="1800">
              <a:latin typeface="Montserrat"/>
              <a:ea typeface="Montserrat"/>
              <a:cs typeface="Montserrat"/>
              <a:sym typeface="Montserrat"/>
            </a:endParaRPr>
          </a:p>
          <a:p>
            <a:pPr marL="457200" lvl="0" indent="0" algn="l" rtl="0">
              <a:spcBef>
                <a:spcPts val="750"/>
              </a:spcBef>
              <a:spcAft>
                <a:spcPts val="0"/>
              </a:spcAft>
              <a:buNone/>
            </a:pPr>
            <a:endParaRPr/>
          </a:p>
          <a:p>
            <a:pPr marL="457200" lvl="0" indent="0" algn="l" rtl="0">
              <a:spcBef>
                <a:spcPts val="750"/>
              </a:spcBef>
              <a:spcAft>
                <a:spcPts val="0"/>
              </a:spcAft>
              <a:buNone/>
            </a:pPr>
            <a:endParaRPr/>
          </a:p>
        </p:txBody>
      </p:sp>
      <p:sp>
        <p:nvSpPr>
          <p:cNvPr id="53" name="Google Shape;53;p10"/>
          <p:cNvSpPr txBox="1"/>
          <p:nvPr/>
        </p:nvSpPr>
        <p:spPr>
          <a:xfrm>
            <a:off x="628650" y="930354"/>
            <a:ext cx="7886700" cy="54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3300">
                <a:solidFill>
                  <a:srgbClr val="3A3838"/>
                </a:solidFill>
                <a:latin typeface="Montserrat Medium"/>
                <a:ea typeface="Montserrat Medium"/>
                <a:cs typeface="Montserrat Medium"/>
                <a:sym typeface="Montserrat Medium"/>
              </a:rPr>
              <a:t>Centering us in Community	</a:t>
            </a:r>
            <a:endParaRPr sz="3300">
              <a:solidFill>
                <a:srgbClr val="3A3838"/>
              </a:solidFill>
              <a:latin typeface="Montserrat Medium"/>
              <a:ea typeface="Montserrat Medium"/>
              <a:cs typeface="Montserrat Medium"/>
              <a:sym typeface="Montserra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1"/>
          <p:cNvPicPr preferRelativeResize="0"/>
          <p:nvPr/>
        </p:nvPicPr>
        <p:blipFill rotWithShape="1">
          <a:blip r:embed="rId3">
            <a:alphaModFix/>
          </a:blip>
          <a:srcRect b="15789"/>
          <a:stretch/>
        </p:blipFill>
        <p:spPr>
          <a:xfrm>
            <a:off x="1259776" y="794774"/>
            <a:ext cx="3161270" cy="1776983"/>
          </a:xfrm>
          <a:custGeom>
            <a:avLst/>
            <a:gdLst/>
            <a:ahLst/>
            <a:cxnLst/>
            <a:rect l="l" t="t" r="r" b="b"/>
            <a:pathLst>
              <a:path w="6050278" h="3400925" extrusionOk="0">
                <a:moveTo>
                  <a:pt x="0" y="0"/>
                </a:moveTo>
                <a:lnTo>
                  <a:pt x="6050278" y="0"/>
                </a:lnTo>
                <a:lnTo>
                  <a:pt x="6050278" y="1827306"/>
                </a:lnTo>
                <a:lnTo>
                  <a:pt x="3892296" y="1827306"/>
                </a:lnTo>
                <a:lnTo>
                  <a:pt x="3892296" y="3400925"/>
                </a:lnTo>
                <a:lnTo>
                  <a:pt x="0" y="3400925"/>
                </a:lnTo>
                <a:close/>
              </a:path>
            </a:pathLst>
          </a:custGeom>
          <a:noFill/>
          <a:ln>
            <a:noFill/>
          </a:ln>
        </p:spPr>
      </p:pic>
      <p:pic>
        <p:nvPicPr>
          <p:cNvPr id="59" name="Google Shape;59;p11"/>
          <p:cNvPicPr preferRelativeResize="0"/>
          <p:nvPr/>
        </p:nvPicPr>
        <p:blipFill rotWithShape="1">
          <a:blip r:embed="rId4">
            <a:alphaModFix/>
          </a:blip>
          <a:srcRect t="2374" b="13414"/>
          <a:stretch/>
        </p:blipFill>
        <p:spPr>
          <a:xfrm>
            <a:off x="4389650" y="794775"/>
            <a:ext cx="3191522" cy="1793988"/>
          </a:xfrm>
          <a:custGeom>
            <a:avLst/>
            <a:gdLst/>
            <a:ahLst/>
            <a:cxnLst/>
            <a:rect l="l" t="t" r="r" b="b"/>
            <a:pathLst>
              <a:path w="6050278" h="3400925" extrusionOk="0">
                <a:moveTo>
                  <a:pt x="0" y="0"/>
                </a:moveTo>
                <a:lnTo>
                  <a:pt x="6050278" y="0"/>
                </a:lnTo>
                <a:lnTo>
                  <a:pt x="6050278" y="3400925"/>
                </a:lnTo>
                <a:lnTo>
                  <a:pt x="2157982" y="3400925"/>
                </a:lnTo>
                <a:lnTo>
                  <a:pt x="2157982" y="1827306"/>
                </a:lnTo>
                <a:lnTo>
                  <a:pt x="0" y="1827306"/>
                </a:lnTo>
                <a:close/>
              </a:path>
            </a:pathLst>
          </a:custGeom>
          <a:noFill/>
          <a:ln>
            <a:noFill/>
          </a:ln>
        </p:spPr>
      </p:pic>
      <p:pic>
        <p:nvPicPr>
          <p:cNvPr id="60" name="Google Shape;60;p11"/>
          <p:cNvPicPr preferRelativeResize="0"/>
          <p:nvPr/>
        </p:nvPicPr>
        <p:blipFill rotWithShape="1">
          <a:blip r:embed="rId5">
            <a:alphaModFix/>
          </a:blip>
          <a:srcRect t="16268"/>
          <a:stretch/>
        </p:blipFill>
        <p:spPr>
          <a:xfrm>
            <a:off x="1259774" y="2571750"/>
            <a:ext cx="3191522" cy="1777064"/>
          </a:xfrm>
          <a:custGeom>
            <a:avLst/>
            <a:gdLst/>
            <a:ahLst/>
            <a:cxnLst/>
            <a:rect l="l" t="t" r="r" b="b"/>
            <a:pathLst>
              <a:path w="6050278" h="3368841" extrusionOk="0">
                <a:moveTo>
                  <a:pt x="0" y="0"/>
                </a:moveTo>
                <a:lnTo>
                  <a:pt x="3892296" y="0"/>
                </a:lnTo>
                <a:lnTo>
                  <a:pt x="3892296" y="1541535"/>
                </a:lnTo>
                <a:lnTo>
                  <a:pt x="6050278" y="1541535"/>
                </a:lnTo>
                <a:lnTo>
                  <a:pt x="6050278" y="3368841"/>
                </a:lnTo>
                <a:lnTo>
                  <a:pt x="0" y="3368841"/>
                </a:lnTo>
                <a:close/>
              </a:path>
            </a:pathLst>
          </a:custGeom>
          <a:noFill/>
          <a:ln>
            <a:noFill/>
          </a:ln>
        </p:spPr>
      </p:pic>
      <p:pic>
        <p:nvPicPr>
          <p:cNvPr id="61" name="Google Shape;61;p11"/>
          <p:cNvPicPr preferRelativeResize="0"/>
          <p:nvPr/>
        </p:nvPicPr>
        <p:blipFill rotWithShape="1">
          <a:blip r:embed="rId6">
            <a:alphaModFix/>
          </a:blip>
          <a:srcRect b="25506"/>
          <a:stretch/>
        </p:blipFill>
        <p:spPr>
          <a:xfrm>
            <a:off x="4419899" y="2588775"/>
            <a:ext cx="3161270" cy="1760219"/>
          </a:xfrm>
          <a:custGeom>
            <a:avLst/>
            <a:gdLst/>
            <a:ahLst/>
            <a:cxnLst/>
            <a:rect l="l" t="t" r="r" b="b"/>
            <a:pathLst>
              <a:path w="6050278" h="3368841" extrusionOk="0">
                <a:moveTo>
                  <a:pt x="2157982" y="0"/>
                </a:moveTo>
                <a:lnTo>
                  <a:pt x="6050278" y="0"/>
                </a:lnTo>
                <a:lnTo>
                  <a:pt x="6050278" y="3368841"/>
                </a:lnTo>
                <a:lnTo>
                  <a:pt x="0" y="3368841"/>
                </a:lnTo>
                <a:lnTo>
                  <a:pt x="0" y="1541535"/>
                </a:lnTo>
                <a:lnTo>
                  <a:pt x="2157982" y="1541535"/>
                </a:lnTo>
                <a:close/>
              </a:path>
            </a:pathLst>
          </a:custGeom>
          <a:noFill/>
          <a:ln>
            <a:noFill/>
          </a:ln>
        </p:spPr>
      </p:pic>
      <p:pic>
        <p:nvPicPr>
          <p:cNvPr id="62" name="Google Shape;62;p11"/>
          <p:cNvPicPr preferRelativeResize="0"/>
          <p:nvPr/>
        </p:nvPicPr>
        <p:blipFill rotWithShape="1">
          <a:blip r:embed="rId7">
            <a:alphaModFix/>
          </a:blip>
          <a:srcRect l="30073" r="19928"/>
          <a:stretch/>
        </p:blipFill>
        <p:spPr>
          <a:xfrm>
            <a:off x="3341076" y="1800524"/>
            <a:ext cx="2157150" cy="1542450"/>
          </a:xfrm>
          <a:prstGeom prst="rect">
            <a:avLst/>
          </a:prstGeom>
          <a:noFill/>
          <a:ln>
            <a:noFill/>
          </a:ln>
        </p:spPr>
      </p:pic>
      <p:sp>
        <p:nvSpPr>
          <p:cNvPr id="63" name="Google Shape;63;p11"/>
          <p:cNvSpPr/>
          <p:nvPr/>
        </p:nvSpPr>
        <p:spPr>
          <a:xfrm>
            <a:off x="107075" y="3777103"/>
            <a:ext cx="8960700" cy="637200"/>
          </a:xfrm>
          <a:prstGeom prst="rect">
            <a:avLst/>
          </a:prstGeom>
          <a:solidFill>
            <a:schemeClr val="lt1">
              <a:alpha val="90200"/>
            </a:schemeClr>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400"/>
              <a:buFont typeface="Arial"/>
              <a:buNone/>
            </a:pPr>
            <a:r>
              <a:rPr lang="en-US" sz="1700">
                <a:latin typeface="Montserrat"/>
                <a:ea typeface="Montserrat"/>
                <a:cs typeface="Montserrat"/>
                <a:sym typeface="Montserrat"/>
              </a:rPr>
              <a:t>We are a</a:t>
            </a:r>
            <a:r>
              <a:rPr lang="en-US" sz="1700" i="0" u="none" strike="noStrike" cap="none">
                <a:solidFill>
                  <a:srgbClr val="000000"/>
                </a:solidFill>
                <a:latin typeface="Montserrat"/>
                <a:ea typeface="Montserrat"/>
                <a:cs typeface="Montserrat"/>
                <a:sym typeface="Montserrat"/>
              </a:rPr>
              <a:t> non-profit law firm working alongside communities to create economic opportunities, transform the justice system, and promote equitable and just cities.</a:t>
            </a:r>
            <a:endParaRPr sz="170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2"/>
          <p:cNvPicPr preferRelativeResize="0"/>
          <p:nvPr/>
        </p:nvPicPr>
        <p:blipFill rotWithShape="1">
          <a:blip r:embed="rId3">
            <a:alphaModFix/>
          </a:blip>
          <a:srcRect b="11660"/>
          <a:stretch/>
        </p:blipFill>
        <p:spPr>
          <a:xfrm>
            <a:off x="1876700" y="731275"/>
            <a:ext cx="5390602" cy="368095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body" idx="1"/>
          </p:nvPr>
        </p:nvSpPr>
        <p:spPr>
          <a:xfrm>
            <a:off x="3105700" y="1807800"/>
            <a:ext cx="5182500" cy="2289900"/>
          </a:xfrm>
          <a:prstGeom prst="rect">
            <a:avLst/>
          </a:prstGeom>
          <a:noFill/>
          <a:ln>
            <a:noFill/>
          </a:ln>
        </p:spPr>
        <p:txBody>
          <a:bodyPr spcFirstLastPara="1" wrap="square" lIns="91425" tIns="45700" rIns="91425" bIns="45700" anchor="t" anchorCtr="0">
            <a:noAutofit/>
          </a:bodyPr>
          <a:lstStyle/>
          <a:p>
            <a:pPr marL="457200" lvl="0" indent="-374650" algn="l" rtl="0">
              <a:spcBef>
                <a:spcPts val="750"/>
              </a:spcBef>
              <a:spcAft>
                <a:spcPts val="0"/>
              </a:spcAft>
              <a:buSzPts val="2300"/>
              <a:buFont typeface="Montserrat"/>
              <a:buChar char="➢"/>
            </a:pPr>
            <a:r>
              <a:rPr lang="en-US" sz="2300">
                <a:latin typeface="Montserrat"/>
                <a:ea typeface="Montserrat"/>
                <a:cs typeface="Montserrat"/>
                <a:sym typeface="Montserrat"/>
              </a:rPr>
              <a:t>National spotlight on racial justice organizations</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US" sz="2300">
                <a:latin typeface="Montserrat"/>
                <a:ea typeface="Montserrat"/>
                <a:cs typeface="Montserrat"/>
                <a:sym typeface="Montserrat"/>
              </a:rPr>
              <a:t>Lacking development infrastructure as a start-up nonprofit law firm</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US" sz="2300">
                <a:latin typeface="Montserrat"/>
                <a:ea typeface="Montserrat"/>
                <a:cs typeface="Montserrat"/>
                <a:sym typeface="Montserrat"/>
              </a:rPr>
              <a:t>Growth from 400 donors to nearly 20,000</a:t>
            </a:r>
            <a:endParaRPr/>
          </a:p>
        </p:txBody>
      </p:sp>
      <p:pic>
        <p:nvPicPr>
          <p:cNvPr id="74" name="Google Shape;74;p13" descr="A person holding a sign&#10;&#10;Description automatically generated with low confidence"/>
          <p:cNvPicPr preferRelativeResize="0"/>
          <p:nvPr/>
        </p:nvPicPr>
        <p:blipFill rotWithShape="1">
          <a:blip r:embed="rId3">
            <a:alphaModFix/>
          </a:blip>
          <a:srcRect/>
          <a:stretch/>
        </p:blipFill>
        <p:spPr>
          <a:xfrm>
            <a:off x="0" y="681475"/>
            <a:ext cx="2518000" cy="3777000"/>
          </a:xfrm>
          <a:prstGeom prst="rect">
            <a:avLst/>
          </a:prstGeom>
          <a:noFill/>
          <a:ln>
            <a:noFill/>
          </a:ln>
        </p:spPr>
      </p:pic>
      <p:pic>
        <p:nvPicPr>
          <p:cNvPr id="75" name="Google Shape;75;p13"/>
          <p:cNvPicPr preferRelativeResize="0"/>
          <p:nvPr/>
        </p:nvPicPr>
        <p:blipFill rotWithShape="1">
          <a:blip r:embed="rId4">
            <a:alphaModFix/>
          </a:blip>
          <a:srcRect r="39020"/>
          <a:stretch/>
        </p:blipFill>
        <p:spPr>
          <a:xfrm>
            <a:off x="-448425" y="713412"/>
            <a:ext cx="3727500" cy="3713124"/>
          </a:xfrm>
          <a:prstGeom prst="rect">
            <a:avLst/>
          </a:prstGeom>
          <a:noFill/>
          <a:ln>
            <a:noFill/>
          </a:ln>
        </p:spPr>
      </p:pic>
      <p:sp>
        <p:nvSpPr>
          <p:cNvPr id="76" name="Google Shape;76;p13"/>
          <p:cNvSpPr txBox="1"/>
          <p:nvPr/>
        </p:nvSpPr>
        <p:spPr>
          <a:xfrm>
            <a:off x="3105700" y="882000"/>
            <a:ext cx="5055300" cy="64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n-US" sz="3300">
                <a:solidFill>
                  <a:srgbClr val="3A3838"/>
                </a:solidFill>
                <a:latin typeface="Montserrat Medium"/>
                <a:ea typeface="Montserrat Medium"/>
                <a:cs typeface="Montserrat Medium"/>
                <a:sym typeface="Montserrat Medium"/>
              </a:rPr>
              <a:t>2020 Racial Uprisings</a:t>
            </a:r>
            <a:endParaRPr sz="3300">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628650" y="108065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a:t>Our Guiding Question</a:t>
            </a:r>
            <a:endParaRPr sz="2600"/>
          </a:p>
        </p:txBody>
      </p:sp>
      <p:sp>
        <p:nvSpPr>
          <p:cNvPr id="83" name="Google Shape;83;p14"/>
          <p:cNvSpPr txBox="1">
            <a:spLocks noGrp="1"/>
          </p:cNvSpPr>
          <p:nvPr>
            <p:ph type="body" idx="1"/>
          </p:nvPr>
        </p:nvSpPr>
        <p:spPr>
          <a:xfrm>
            <a:off x="628650" y="1621238"/>
            <a:ext cx="7886700" cy="24732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en-US" sz="4300">
                <a:latin typeface="Montserrat"/>
                <a:ea typeface="Montserrat"/>
                <a:cs typeface="Montserrat"/>
                <a:sym typeface="Montserrat"/>
              </a:rPr>
              <a:t>What drives donors to invest in a movement?</a:t>
            </a:r>
            <a:endParaRPr sz="4300">
              <a:latin typeface="Montserrat"/>
              <a:ea typeface="Montserrat"/>
              <a:cs typeface="Montserrat"/>
              <a:sym typeface="Montserrat"/>
            </a:endParaRPr>
          </a:p>
        </p:txBody>
      </p:sp>
      <p:pic>
        <p:nvPicPr>
          <p:cNvPr id="84" name="Google Shape;84;p14"/>
          <p:cNvPicPr preferRelativeResize="0"/>
          <p:nvPr/>
        </p:nvPicPr>
        <p:blipFill>
          <a:blip r:embed="rId3">
            <a:alphaModFix/>
          </a:blip>
          <a:stretch>
            <a:fillRect/>
          </a:stretch>
        </p:blipFill>
        <p:spPr>
          <a:xfrm>
            <a:off x="1986375" y="2180600"/>
            <a:ext cx="5457701" cy="2252300"/>
          </a:xfrm>
          <a:prstGeom prst="rect">
            <a:avLst/>
          </a:prstGeom>
          <a:noFill/>
          <a:ln>
            <a:noFill/>
          </a:ln>
        </p:spPr>
      </p:pic>
      <p:sp>
        <p:nvSpPr>
          <p:cNvPr id="85" name="Google Shape;85;p14"/>
          <p:cNvSpPr txBox="1"/>
          <p:nvPr/>
        </p:nvSpPr>
        <p:spPr>
          <a:xfrm>
            <a:off x="7503675" y="4084200"/>
            <a:ext cx="1472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Montserrat"/>
                <a:ea typeface="Montserrat"/>
                <a:cs typeface="Montserrat"/>
                <a:sym typeface="Montserrat"/>
              </a:rPr>
              <a:t>Image: Third Wave Fund</a:t>
            </a:r>
            <a:endParaRPr sz="8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628650" y="991704"/>
            <a:ext cx="7886700" cy="54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Culture and Stewardship First!</a:t>
            </a:r>
            <a:endParaRPr/>
          </a:p>
        </p:txBody>
      </p:sp>
      <p:sp>
        <p:nvSpPr>
          <p:cNvPr id="92" name="Google Shape;92;p15"/>
          <p:cNvSpPr txBox="1">
            <a:spLocks noGrp="1"/>
          </p:cNvSpPr>
          <p:nvPr>
            <p:ph type="body" idx="1"/>
          </p:nvPr>
        </p:nvSpPr>
        <p:spPr>
          <a:xfrm>
            <a:off x="628650" y="1671613"/>
            <a:ext cx="7886700" cy="2473200"/>
          </a:xfrm>
          <a:prstGeom prst="rect">
            <a:avLst/>
          </a:prstGeom>
        </p:spPr>
        <p:txBody>
          <a:bodyPr spcFirstLastPara="1" wrap="square" lIns="91425" tIns="45700" rIns="91425" bIns="45700" anchor="t" anchorCtr="0">
            <a:noAutofit/>
          </a:bodyPr>
          <a:lstStyle/>
          <a:p>
            <a:pPr marL="457200" lvl="0" indent="-374650" algn="l" rtl="0">
              <a:spcBef>
                <a:spcPts val="750"/>
              </a:spcBef>
              <a:spcAft>
                <a:spcPts val="0"/>
              </a:spcAft>
              <a:buSzPts val="2300"/>
              <a:buFont typeface="Montserrat"/>
              <a:buChar char="➢"/>
            </a:pPr>
            <a:r>
              <a:rPr lang="en-US" sz="2300">
                <a:latin typeface="Montserrat"/>
                <a:ea typeface="Montserrat"/>
                <a:cs typeface="Montserrat"/>
                <a:sym typeface="Montserrat"/>
              </a:rPr>
              <a:t>Imbedding stewardship into building an internal culture of philanthropy</a:t>
            </a:r>
            <a:endParaRPr sz="2300">
              <a:latin typeface="Montserrat"/>
              <a:ea typeface="Montserrat"/>
              <a:cs typeface="Montserrat"/>
              <a:sym typeface="Montserrat"/>
            </a:endParaRPr>
          </a:p>
          <a:p>
            <a:pPr marL="457200" lvl="0" indent="-374650" algn="l" rtl="0">
              <a:spcBef>
                <a:spcPts val="0"/>
              </a:spcBef>
              <a:spcAft>
                <a:spcPts val="0"/>
              </a:spcAft>
              <a:buSzPts val="2300"/>
              <a:buFont typeface="Montserrat"/>
              <a:buChar char="➢"/>
            </a:pPr>
            <a:r>
              <a:rPr lang="en-US" sz="2300">
                <a:latin typeface="Montserrat"/>
                <a:ea typeface="Montserrat"/>
                <a:cs typeface="Montserrat"/>
                <a:sym typeface="Montserrat"/>
              </a:rPr>
              <a:t>Thank-a-thon</a:t>
            </a:r>
            <a:endParaRPr sz="2300">
              <a:latin typeface="Montserrat"/>
              <a:ea typeface="Montserrat"/>
              <a:cs typeface="Montserrat"/>
              <a:sym typeface="Montserrat"/>
            </a:endParaRPr>
          </a:p>
          <a:p>
            <a:pPr marL="914400" lvl="1" indent="-374650" algn="l" rtl="0">
              <a:spcBef>
                <a:spcPts val="0"/>
              </a:spcBef>
              <a:spcAft>
                <a:spcPts val="0"/>
              </a:spcAft>
              <a:buSzPts val="2300"/>
              <a:buFont typeface="Montserrat"/>
              <a:buChar char="○"/>
            </a:pPr>
            <a:r>
              <a:rPr lang="en-US" sz="2300">
                <a:latin typeface="Montserrat"/>
                <a:ea typeface="Montserrat"/>
                <a:cs typeface="Montserrat"/>
                <a:sym typeface="Montserrat"/>
              </a:rPr>
              <a:t>Staff participation</a:t>
            </a:r>
            <a:endParaRPr sz="2300">
              <a:latin typeface="Montserrat"/>
              <a:ea typeface="Montserrat"/>
              <a:cs typeface="Montserrat"/>
              <a:sym typeface="Montserrat"/>
            </a:endParaRPr>
          </a:p>
          <a:p>
            <a:pPr marL="1371600" lvl="2" indent="-374650" algn="l" rtl="0">
              <a:spcBef>
                <a:spcPts val="0"/>
              </a:spcBef>
              <a:spcAft>
                <a:spcPts val="0"/>
              </a:spcAft>
              <a:buSzPts val="2300"/>
              <a:buFont typeface="Montserrat"/>
              <a:buChar char="■"/>
            </a:pPr>
            <a:r>
              <a:rPr lang="en-US" sz="2300">
                <a:latin typeface="Montserrat"/>
                <a:ea typeface="Montserrat"/>
                <a:cs typeface="Montserrat"/>
                <a:sym typeface="Montserrat"/>
              </a:rPr>
              <a:t>2021: 60%</a:t>
            </a:r>
            <a:endParaRPr sz="2300">
              <a:latin typeface="Montserrat"/>
              <a:ea typeface="Montserrat"/>
              <a:cs typeface="Montserrat"/>
              <a:sym typeface="Montserrat"/>
            </a:endParaRPr>
          </a:p>
          <a:p>
            <a:pPr marL="1371600" lvl="2" indent="-374650" algn="l" rtl="0">
              <a:spcBef>
                <a:spcPts val="0"/>
              </a:spcBef>
              <a:spcAft>
                <a:spcPts val="0"/>
              </a:spcAft>
              <a:buSzPts val="2300"/>
              <a:buFont typeface="Montserrat"/>
              <a:buChar char="■"/>
            </a:pPr>
            <a:r>
              <a:rPr lang="en-US" sz="2300">
                <a:latin typeface="Montserrat"/>
                <a:ea typeface="Montserrat"/>
                <a:cs typeface="Montserrat"/>
                <a:sym typeface="Montserrat"/>
              </a:rPr>
              <a:t>2022: 85%</a:t>
            </a:r>
            <a:endParaRPr sz="2300">
              <a:latin typeface="Montserrat"/>
              <a:ea typeface="Montserrat"/>
              <a:cs typeface="Montserrat"/>
              <a:sym typeface="Montserrat"/>
            </a:endParaRPr>
          </a:p>
        </p:txBody>
      </p:sp>
      <p:pic>
        <p:nvPicPr>
          <p:cNvPr id="93" name="Google Shape;93;p15"/>
          <p:cNvPicPr preferRelativeResize="0"/>
          <p:nvPr/>
        </p:nvPicPr>
        <p:blipFill rotWithShape="1">
          <a:blip r:embed="rId3">
            <a:alphaModFix/>
          </a:blip>
          <a:srcRect t="19041"/>
          <a:stretch/>
        </p:blipFill>
        <p:spPr>
          <a:xfrm>
            <a:off x="4779275" y="2170300"/>
            <a:ext cx="3800801" cy="2141875"/>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4944</Words>
  <Application>Microsoft Office PowerPoint</Application>
  <PresentationFormat>On-screen Show (16:9)</PresentationFormat>
  <Paragraphs>254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Roboto</vt:lpstr>
      <vt:lpstr>Montserrat Medium</vt:lpstr>
      <vt:lpstr>Montserrat</vt:lpstr>
      <vt:lpstr>Arial</vt:lpstr>
      <vt:lpstr>Office Theme</vt:lpstr>
      <vt:lpstr>Fundraising Rooted in Racial Justice:   Transitioning Crisis Donors to Mission Donors</vt:lpstr>
      <vt:lpstr>Welcome fundraising colleagues!</vt:lpstr>
      <vt:lpstr>Overview</vt:lpstr>
      <vt:lpstr>PowerPoint Presentation</vt:lpstr>
      <vt:lpstr>PowerPoint Presentation</vt:lpstr>
      <vt:lpstr>PowerPoint Presentation</vt:lpstr>
      <vt:lpstr>PowerPoint Presentation</vt:lpstr>
      <vt:lpstr>Our Guiding Question</vt:lpstr>
      <vt:lpstr>Culture and Stewardship First!</vt:lpstr>
      <vt:lpstr>Strategy for Long-Term Investment</vt:lpstr>
      <vt:lpstr>Annual Giving Communications Strategy </vt:lpstr>
      <vt:lpstr>Annual Giving Communications Strategy </vt:lpstr>
      <vt:lpstr>Sustaining Giving Program: Design</vt:lpstr>
      <vt:lpstr>Sustaining Giving Program: Engagement</vt:lpstr>
      <vt:lpstr>Sustaining Giving Program: Launch</vt:lpstr>
      <vt:lpstr>Sustaining Giving Program: Visibility</vt:lpstr>
      <vt:lpstr>Sustaining Giving Membership Drive</vt:lpstr>
      <vt:lpstr>Sustaining Giving Membership Drive</vt:lpstr>
      <vt:lpstr>Sustaining Giving Membership Drive</vt:lpstr>
      <vt:lpstr>Sustaining Giving Membership Drive</vt:lpstr>
      <vt:lpstr>Sustaining Giving Membership Drive</vt:lpstr>
      <vt:lpstr>Leadership &amp; Major Giving Program </vt:lpstr>
      <vt:lpstr>Leadership &amp; Major Giving Program </vt:lpstr>
      <vt:lpstr>Two Year Timeline</vt:lpstr>
      <vt:lpstr>Understanding the Opportunity</vt:lpstr>
      <vt:lpstr>Best Practices</vt:lpstr>
      <vt:lpstr>Group Exercise: Donor Profiles</vt:lpstr>
      <vt:lpstr>Transitioning Crisis Donors to Mission Donors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Fundraising Rooted in Racial Justice:   Transitioning Crisis Donors to Mission Donors</dc:title>
  <cp:lastModifiedBy>Regina Sharma</cp:lastModifiedBy>
  <cp:revision>1</cp:revision>
  <dcterms:modified xsi:type="dcterms:W3CDTF">2023-03-20T20:21:45Z</dcterms:modified>
</cp:coreProperties>
</file>